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0"/>
  </p:notes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70AE2-82E2-4105-9565-F45577D55F4F}" type="datetimeFigureOut">
              <a:rPr lang="es-CL" smtClean="0"/>
              <a:pPr/>
              <a:t>29-10-2014</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977172-F535-44D2-8096-94C149F4B1EB}" type="slidenum">
              <a:rPr lang="es-CL" smtClean="0"/>
              <a:pPr/>
              <a:t>‹Nº›</a:t>
            </a:fld>
            <a:endParaRPr lang="es-C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L" dirty="0"/>
          </a:p>
        </p:txBody>
      </p:sp>
      <p:sp>
        <p:nvSpPr>
          <p:cNvPr id="4" name="3 Marcador de número de diapositiva"/>
          <p:cNvSpPr>
            <a:spLocks noGrp="1"/>
          </p:cNvSpPr>
          <p:nvPr>
            <p:ph type="sldNum" sz="quarter" idx="10"/>
          </p:nvPr>
        </p:nvSpPr>
        <p:spPr/>
        <p:txBody>
          <a:bodyPr/>
          <a:lstStyle/>
          <a:p>
            <a:fld id="{EE977172-F535-44D2-8096-94C149F4B1EB}" type="slidenum">
              <a:rPr lang="es-CL" smtClean="0"/>
              <a:pPr/>
              <a:t>10</a:t>
            </a:fld>
            <a:endParaRPr lang="es-C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20" name="19 Marcador de pie de página"/>
          <p:cNvSpPr>
            <a:spLocks noGrp="1"/>
          </p:cNvSpPr>
          <p:nvPr>
            <p:ph type="ftr" sz="quarter" idx="11"/>
          </p:nvPr>
        </p:nvSpPr>
        <p:spPr/>
        <p:txBody>
          <a:bodyPr/>
          <a:lstStyle>
            <a:extLst/>
          </a:lstStyle>
          <a:p>
            <a:endParaRPr lang="es-CL" dirty="0"/>
          </a:p>
        </p:txBody>
      </p:sp>
      <p:sp>
        <p:nvSpPr>
          <p:cNvPr id="10" name="9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transition>
    <p:cover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5" name="4 Marcador de pie de página"/>
          <p:cNvSpPr>
            <a:spLocks noGrp="1"/>
          </p:cNvSpPr>
          <p:nvPr>
            <p:ph type="ftr" sz="quarter" idx="11"/>
          </p:nvPr>
        </p:nvSpPr>
        <p:spPr/>
        <p:txBody>
          <a:bodyPr/>
          <a:lstStyle>
            <a:extLst/>
          </a:lstStyle>
          <a:p>
            <a:endParaRPr lang="es-CL" dirty="0"/>
          </a:p>
        </p:txBody>
      </p:sp>
      <p:sp>
        <p:nvSpPr>
          <p:cNvPr id="6" name="5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5" name="4 Marcador de pie de página"/>
          <p:cNvSpPr>
            <a:spLocks noGrp="1"/>
          </p:cNvSpPr>
          <p:nvPr>
            <p:ph type="ftr" sz="quarter" idx="11"/>
          </p:nvPr>
        </p:nvSpPr>
        <p:spPr/>
        <p:txBody>
          <a:bodyPr/>
          <a:lstStyle>
            <a:extLst/>
          </a:lstStyle>
          <a:p>
            <a:endParaRPr lang="es-CL" dirty="0"/>
          </a:p>
        </p:txBody>
      </p:sp>
      <p:sp>
        <p:nvSpPr>
          <p:cNvPr id="6" name="5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5" name="4 Marcador de pie de página"/>
          <p:cNvSpPr>
            <a:spLocks noGrp="1"/>
          </p:cNvSpPr>
          <p:nvPr>
            <p:ph type="ftr" sz="quarter" idx="11"/>
          </p:nvPr>
        </p:nvSpPr>
        <p:spPr/>
        <p:txBody>
          <a:bodyPr/>
          <a:lstStyle>
            <a:extLst/>
          </a:lstStyle>
          <a:p>
            <a:endParaRPr lang="es-CL" dirty="0"/>
          </a:p>
        </p:txBody>
      </p:sp>
      <p:sp>
        <p:nvSpPr>
          <p:cNvPr id="6" name="5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5" name="4 Marcador de pie de página"/>
          <p:cNvSpPr>
            <a:spLocks noGrp="1"/>
          </p:cNvSpPr>
          <p:nvPr>
            <p:ph type="ftr" sz="quarter" idx="11"/>
          </p:nvPr>
        </p:nvSpPr>
        <p:spPr/>
        <p:txBody>
          <a:bodyPr/>
          <a:lstStyle>
            <a:extLst/>
          </a:lstStyle>
          <a:p>
            <a:endParaRPr lang="es-CL" dirty="0"/>
          </a:p>
        </p:txBody>
      </p:sp>
      <p:sp>
        <p:nvSpPr>
          <p:cNvPr id="6" name="5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transition>
    <p:cover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6" name="5 Marcador de pie de página"/>
          <p:cNvSpPr>
            <a:spLocks noGrp="1"/>
          </p:cNvSpPr>
          <p:nvPr>
            <p:ph type="ftr" sz="quarter" idx="11"/>
          </p:nvPr>
        </p:nvSpPr>
        <p:spPr/>
        <p:txBody>
          <a:bodyPr/>
          <a:lstStyle>
            <a:extLst/>
          </a:lstStyle>
          <a:p>
            <a:endParaRPr lang="es-CL" dirty="0"/>
          </a:p>
        </p:txBody>
      </p:sp>
      <p:sp>
        <p:nvSpPr>
          <p:cNvPr id="7" name="6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8" name="7 Marcador de pie de página"/>
          <p:cNvSpPr>
            <a:spLocks noGrp="1"/>
          </p:cNvSpPr>
          <p:nvPr>
            <p:ph type="ftr" sz="quarter" idx="11"/>
          </p:nvPr>
        </p:nvSpPr>
        <p:spPr/>
        <p:txBody>
          <a:bodyPr/>
          <a:lstStyle>
            <a:extLst/>
          </a:lstStyle>
          <a:p>
            <a:endParaRPr lang="es-CL" dirty="0"/>
          </a:p>
        </p:txBody>
      </p:sp>
      <p:sp>
        <p:nvSpPr>
          <p:cNvPr id="9" name="8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4" name="3 Marcador de pie de página"/>
          <p:cNvSpPr>
            <a:spLocks noGrp="1"/>
          </p:cNvSpPr>
          <p:nvPr>
            <p:ph type="ftr" sz="quarter" idx="11"/>
          </p:nvPr>
        </p:nvSpPr>
        <p:spPr/>
        <p:txBody>
          <a:bodyPr/>
          <a:lstStyle>
            <a:extLst/>
          </a:lstStyle>
          <a:p>
            <a:endParaRPr lang="es-CL" dirty="0"/>
          </a:p>
        </p:txBody>
      </p:sp>
      <p:sp>
        <p:nvSpPr>
          <p:cNvPr id="5" name="4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3" name="2 Marcador de pie de página"/>
          <p:cNvSpPr>
            <a:spLocks noGrp="1"/>
          </p:cNvSpPr>
          <p:nvPr>
            <p:ph type="ftr" sz="quarter" idx="11"/>
          </p:nvPr>
        </p:nvSpPr>
        <p:spPr/>
        <p:txBody>
          <a:bodyPr/>
          <a:lstStyle>
            <a:extLst/>
          </a:lstStyle>
          <a:p>
            <a:endParaRPr lang="es-CL" dirty="0"/>
          </a:p>
        </p:txBody>
      </p:sp>
      <p:sp>
        <p:nvSpPr>
          <p:cNvPr id="4" name="3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cover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6" name="5 Marcador de pie de página"/>
          <p:cNvSpPr>
            <a:spLocks noGrp="1"/>
          </p:cNvSpPr>
          <p:nvPr>
            <p:ph type="ftr" sz="quarter" idx="11"/>
          </p:nvPr>
        </p:nvSpPr>
        <p:spPr/>
        <p:txBody>
          <a:bodyPr/>
          <a:lstStyle>
            <a:extLst/>
          </a:lstStyle>
          <a:p>
            <a:endParaRPr lang="es-CL" dirty="0"/>
          </a:p>
        </p:txBody>
      </p:sp>
      <p:sp>
        <p:nvSpPr>
          <p:cNvPr id="7" name="6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Tree>
  </p:cSld>
  <p:clrMapOvr>
    <a:masterClrMapping/>
  </p:clrMapOvr>
  <p:transition>
    <p:cover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11080BF2-C862-4E68-8AA6-4B7A8444D8D6}" type="datetimeFigureOut">
              <a:rPr lang="es-CL" smtClean="0"/>
              <a:pPr/>
              <a:t>29-10-2014</a:t>
            </a:fld>
            <a:endParaRPr lang="es-CL" dirty="0"/>
          </a:p>
        </p:txBody>
      </p:sp>
      <p:sp>
        <p:nvSpPr>
          <p:cNvPr id="6" name="5 Marcador de pie de página"/>
          <p:cNvSpPr>
            <a:spLocks noGrp="1"/>
          </p:cNvSpPr>
          <p:nvPr>
            <p:ph type="ftr" sz="quarter" idx="11"/>
          </p:nvPr>
        </p:nvSpPr>
        <p:spPr/>
        <p:txBody>
          <a:bodyPr/>
          <a:lstStyle>
            <a:extLst/>
          </a:lstStyle>
          <a:p>
            <a:endParaRPr lang="es-CL" dirty="0"/>
          </a:p>
        </p:txBody>
      </p:sp>
      <p:sp>
        <p:nvSpPr>
          <p:cNvPr id="7" name="6 Marcador de número de diapositiva"/>
          <p:cNvSpPr>
            <a:spLocks noGrp="1"/>
          </p:cNvSpPr>
          <p:nvPr>
            <p:ph type="sldNum" sz="quarter" idx="12"/>
          </p:nvPr>
        </p:nvSpPr>
        <p:spPr/>
        <p:txBody>
          <a:bodyPr/>
          <a:lstStyle>
            <a:extLst/>
          </a:lstStyle>
          <a:p>
            <a:fld id="{42C94DD6-25D2-477A-B588-1DF4A442644C}" type="slidenum">
              <a:rPr lang="es-CL" smtClean="0"/>
              <a:pPr/>
              <a:t>‹Nº›</a:t>
            </a:fld>
            <a:endParaRPr lang="es-CL" dirty="0"/>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dirty="0"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transition>
    <p:cover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1080BF2-C862-4E68-8AA6-4B7A8444D8D6}" type="datetimeFigureOut">
              <a:rPr lang="es-CL" smtClean="0"/>
              <a:pPr/>
              <a:t>29-10-2014</a:t>
            </a:fld>
            <a:endParaRPr lang="es-CL" dirty="0"/>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CL"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2C94DD6-25D2-477A-B588-1DF4A442644C}" type="slidenum">
              <a:rPr lang="es-CL" smtClean="0"/>
              <a:pPr/>
              <a:t>‹Nº›</a:t>
            </a:fld>
            <a:endParaRPr lang="es-CL"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cover dir="lu"/>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2797172"/>
          </a:xfrm>
        </p:spPr>
        <p:txBody>
          <a:bodyPr/>
          <a:lstStyle/>
          <a:p>
            <a:r>
              <a:rPr lang="es-CL" dirty="0" smtClean="0"/>
              <a:t>Método grafico punto esquina</a:t>
            </a:r>
            <a:endParaRPr lang="es-CL" dirty="0"/>
          </a:p>
        </p:txBody>
      </p:sp>
      <p:sp>
        <p:nvSpPr>
          <p:cNvPr id="3" name="2 Marcador de contenido"/>
          <p:cNvSpPr>
            <a:spLocks noGrp="1"/>
          </p:cNvSpPr>
          <p:nvPr>
            <p:ph idx="1"/>
          </p:nvPr>
        </p:nvSpPr>
        <p:spPr>
          <a:xfrm>
            <a:off x="1435608" y="3357562"/>
            <a:ext cx="7498080" cy="2890838"/>
          </a:xfrm>
        </p:spPr>
        <p:txBody>
          <a:bodyPr/>
          <a:lstStyle/>
          <a:p>
            <a:pPr>
              <a:buNone/>
            </a:pPr>
            <a:r>
              <a:rPr lang="es-CL" dirty="0" smtClean="0"/>
              <a:t>Integrantes:  </a:t>
            </a:r>
            <a:r>
              <a:rPr lang="es-CL" dirty="0" err="1" smtClean="0"/>
              <a:t>Cequel</a:t>
            </a:r>
            <a:r>
              <a:rPr lang="es-CL" dirty="0" smtClean="0"/>
              <a:t> Bravo.</a:t>
            </a:r>
          </a:p>
          <a:p>
            <a:pPr>
              <a:buNone/>
            </a:pPr>
            <a:r>
              <a:rPr lang="es-CL" dirty="0" smtClean="0"/>
              <a:t>                   Paulina Salgado.</a:t>
            </a:r>
            <a:endParaRPr lang="es-CL" dirty="0"/>
          </a:p>
        </p:txBody>
      </p:sp>
    </p:spTree>
  </p:cSld>
  <p:clrMapOvr>
    <a:masterClrMapping/>
  </p:clrMapOvr>
  <p:transition>
    <p:cover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Encontrar punto faltante</a:t>
            </a:r>
            <a:endParaRPr lang="es-CL" dirty="0"/>
          </a:p>
        </p:txBody>
      </p:sp>
      <p:sp>
        <p:nvSpPr>
          <p:cNvPr id="3" name="2 Marcador de contenido"/>
          <p:cNvSpPr>
            <a:spLocks noGrp="1"/>
          </p:cNvSpPr>
          <p:nvPr>
            <p:ph idx="1"/>
          </p:nvPr>
        </p:nvSpPr>
        <p:spPr/>
        <p:txBody>
          <a:bodyPr/>
          <a:lstStyle/>
          <a:p>
            <a:pPr>
              <a:buNone/>
            </a:pPr>
            <a:r>
              <a:rPr lang="es-CL" dirty="0" smtClean="0"/>
              <a:t>Para encontrar el punto cuadro debemos igualar las restricciones 2 y 3.</a:t>
            </a:r>
          </a:p>
          <a:p>
            <a:pPr>
              <a:buNone/>
            </a:pPr>
            <a:endParaRPr lang="es-CL" dirty="0"/>
          </a:p>
        </p:txBody>
      </p:sp>
      <p:sp>
        <p:nvSpPr>
          <p:cNvPr id="4" name="3 Rectángulo"/>
          <p:cNvSpPr/>
          <p:nvPr/>
        </p:nvSpPr>
        <p:spPr>
          <a:xfrm>
            <a:off x="1714480" y="2610683"/>
            <a:ext cx="2857520" cy="369331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CL" dirty="0" smtClean="0"/>
              <a:t>3S + 6M = 1200    </a:t>
            </a:r>
          </a:p>
          <a:p>
            <a:r>
              <a:rPr lang="es-CL" dirty="0" smtClean="0"/>
              <a:t>40S + 20M = 8000</a:t>
            </a:r>
          </a:p>
          <a:p>
            <a:endParaRPr lang="es-CL" dirty="0" smtClean="0"/>
          </a:p>
          <a:p>
            <a:r>
              <a:rPr lang="es-CL" dirty="0" smtClean="0"/>
              <a:t>Segunda dividida en 10</a:t>
            </a:r>
          </a:p>
          <a:p>
            <a:endParaRPr lang="es-CL" dirty="0" smtClean="0"/>
          </a:p>
          <a:p>
            <a:r>
              <a:rPr lang="es-CL" dirty="0" smtClean="0"/>
              <a:t>3S+6M = 1200</a:t>
            </a:r>
          </a:p>
          <a:p>
            <a:r>
              <a:rPr lang="es-CL" dirty="0" smtClean="0"/>
              <a:t>4S+2M=800</a:t>
            </a:r>
          </a:p>
          <a:p>
            <a:endParaRPr lang="es-CL" dirty="0" smtClean="0"/>
          </a:p>
          <a:p>
            <a:r>
              <a:rPr lang="es-CL" dirty="0" smtClean="0"/>
              <a:t>Segunda por -3</a:t>
            </a:r>
          </a:p>
          <a:p>
            <a:endParaRPr lang="es-CL" dirty="0" smtClean="0"/>
          </a:p>
          <a:p>
            <a:r>
              <a:rPr lang="es-CL" dirty="0" smtClean="0"/>
              <a:t>3S+6M = 1200</a:t>
            </a:r>
          </a:p>
          <a:p>
            <a:r>
              <a:rPr lang="es-CL" dirty="0" smtClean="0"/>
              <a:t>-12S -6M=-2400</a:t>
            </a:r>
          </a:p>
          <a:p>
            <a:endParaRPr lang="es-CL" dirty="0" smtClean="0"/>
          </a:p>
        </p:txBody>
      </p:sp>
      <p:sp>
        <p:nvSpPr>
          <p:cNvPr id="6" name="5 Rectángulo"/>
          <p:cNvSpPr/>
          <p:nvPr/>
        </p:nvSpPr>
        <p:spPr>
          <a:xfrm>
            <a:off x="5000628" y="2643182"/>
            <a:ext cx="2857520"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CL" dirty="0" smtClean="0"/>
              <a:t>Sumar</a:t>
            </a:r>
          </a:p>
          <a:p>
            <a:r>
              <a:rPr lang="es-CL" dirty="0" smtClean="0"/>
              <a:t>-9S +0M=-1200</a:t>
            </a:r>
          </a:p>
          <a:p>
            <a:r>
              <a:rPr lang="es-CL" dirty="0" smtClean="0"/>
              <a:t>S=133.33</a:t>
            </a:r>
          </a:p>
          <a:p>
            <a:endParaRPr lang="es-CL" dirty="0" smtClean="0"/>
          </a:p>
          <a:p>
            <a:r>
              <a:rPr lang="es-CL" dirty="0" smtClean="0"/>
              <a:t>Remplazar</a:t>
            </a:r>
          </a:p>
          <a:p>
            <a:r>
              <a:rPr lang="es-CL" dirty="0" smtClean="0"/>
              <a:t>3(133.33)+6M=1200</a:t>
            </a:r>
          </a:p>
          <a:p>
            <a:r>
              <a:rPr lang="es-CL" dirty="0" smtClean="0"/>
              <a:t>399.99+6M=1200</a:t>
            </a:r>
          </a:p>
          <a:p>
            <a:r>
              <a:rPr lang="es-CL" dirty="0" smtClean="0"/>
              <a:t>M=133.33</a:t>
            </a:r>
          </a:p>
          <a:p>
            <a:endParaRPr lang="es-CL" dirty="0" smtClean="0"/>
          </a:p>
          <a:p>
            <a:r>
              <a:rPr lang="es-CL" dirty="0" smtClean="0"/>
              <a:t>Punto 4: M=133.33 y S=133.33</a:t>
            </a:r>
          </a:p>
          <a:p>
            <a:endParaRPr lang="es-CL" dirty="0" smtClean="0"/>
          </a:p>
          <a:p>
            <a:endParaRPr lang="es-CL" dirty="0" smtClean="0"/>
          </a:p>
          <a:p>
            <a:endParaRPr lang="es-CL" dirty="0" smtClean="0"/>
          </a:p>
        </p:txBody>
      </p:sp>
    </p:spTree>
  </p:cSld>
  <p:clrMapOvr>
    <a:masterClrMapping/>
  </p:clrMapOvr>
  <p:transition>
    <p:cover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Paso 3</a:t>
            </a:r>
            <a:r>
              <a:rPr lang="es-CL" sz="3600" dirty="0" smtClean="0"/>
              <a:t>(Evaluar vértices en función objetivo y encontrar solución optima).</a:t>
            </a:r>
            <a:r>
              <a:rPr lang="es-CL" sz="4400" dirty="0" smtClean="0"/>
              <a:t/>
            </a:r>
            <a:br>
              <a:rPr lang="es-CL" sz="4400" dirty="0" smtClean="0"/>
            </a:br>
            <a:endParaRPr lang="es-CL" dirty="0"/>
          </a:p>
        </p:txBody>
      </p:sp>
      <p:sp>
        <p:nvSpPr>
          <p:cNvPr id="3" name="2 Marcador de contenido"/>
          <p:cNvSpPr>
            <a:spLocks noGrp="1"/>
          </p:cNvSpPr>
          <p:nvPr>
            <p:ph idx="1"/>
          </p:nvPr>
        </p:nvSpPr>
        <p:spPr>
          <a:xfrm>
            <a:off x="1435608" y="1447800"/>
            <a:ext cx="7498080" cy="5195910"/>
          </a:xfrm>
        </p:spPr>
        <p:txBody>
          <a:bodyPr/>
          <a:lstStyle/>
          <a:p>
            <a:pPr>
              <a:buNone/>
            </a:pPr>
            <a:r>
              <a:rPr lang="es-CL" dirty="0" smtClean="0"/>
              <a:t>U= 150 S +750 M </a:t>
            </a:r>
          </a:p>
          <a:p>
            <a:pPr>
              <a:buNone/>
            </a:pPr>
            <a:endParaRPr lang="es-CL" dirty="0" smtClean="0"/>
          </a:p>
          <a:p>
            <a:pPr>
              <a:buNone/>
            </a:pPr>
            <a:endParaRPr lang="es-CL" dirty="0"/>
          </a:p>
        </p:txBody>
      </p:sp>
      <p:sp>
        <p:nvSpPr>
          <p:cNvPr id="4" name="3 Rectángulo"/>
          <p:cNvSpPr/>
          <p:nvPr/>
        </p:nvSpPr>
        <p:spPr>
          <a:xfrm>
            <a:off x="1428728" y="2214555"/>
            <a:ext cx="6572296" cy="5632311"/>
          </a:xfrm>
          <a:prstGeom prst="rect">
            <a:avLst/>
          </a:prstGeom>
        </p:spPr>
        <p:txBody>
          <a:bodyPr wrap="square">
            <a:spAutoFit/>
          </a:bodyPr>
          <a:lstStyle/>
          <a:p>
            <a:r>
              <a:rPr lang="es-CL" dirty="0" smtClean="0"/>
              <a:t>Punto 1:  M=0 y S=0</a:t>
            </a:r>
          </a:p>
          <a:p>
            <a:r>
              <a:rPr lang="es-CL" dirty="0" smtClean="0"/>
              <a:t>Punto 2: M=0  y S=200</a:t>
            </a:r>
          </a:p>
          <a:p>
            <a:r>
              <a:rPr lang="es-CL" dirty="0" smtClean="0"/>
              <a:t>Punto 3: M=200 y S=0</a:t>
            </a:r>
          </a:p>
          <a:p>
            <a:r>
              <a:rPr lang="es-CL" dirty="0" smtClean="0"/>
              <a:t>Punto 4: M=133.33 y S=133.33</a:t>
            </a:r>
          </a:p>
          <a:p>
            <a:endParaRPr lang="es-CL" dirty="0" smtClean="0"/>
          </a:p>
          <a:p>
            <a:endParaRPr lang="es-CL" dirty="0" smtClean="0"/>
          </a:p>
          <a:p>
            <a:r>
              <a:rPr lang="es-CL" dirty="0" smtClean="0"/>
              <a:t>Remplazar </a:t>
            </a:r>
          </a:p>
          <a:p>
            <a:endParaRPr lang="es-CL" dirty="0" smtClean="0"/>
          </a:p>
          <a:p>
            <a:r>
              <a:rPr lang="es-CL" dirty="0" smtClean="0"/>
              <a:t>1)150*(0)+750(0)=0</a:t>
            </a:r>
          </a:p>
          <a:p>
            <a:r>
              <a:rPr lang="es-CL" dirty="0" smtClean="0"/>
              <a:t>2) 150*(200)+750(0)=30.000</a:t>
            </a:r>
          </a:p>
          <a:p>
            <a:r>
              <a:rPr lang="es-CL" dirty="0" smtClean="0"/>
              <a:t>3) 150*(0)+750(200)=150.000</a:t>
            </a:r>
          </a:p>
          <a:p>
            <a:r>
              <a:rPr lang="es-CL" dirty="0" smtClean="0"/>
              <a:t>4) 150*(133.33)+750(133.33)=120.000 aproximado</a:t>
            </a:r>
          </a:p>
          <a:p>
            <a:endParaRPr lang="es-CL" dirty="0" smtClean="0"/>
          </a:p>
          <a:p>
            <a:r>
              <a:rPr lang="es-CL" dirty="0" smtClean="0"/>
              <a:t>Para lograr maximizar la utilidad seleccionamos el punto 3</a:t>
            </a:r>
          </a:p>
          <a:p>
            <a:r>
              <a:rPr lang="es-CL" dirty="0" smtClean="0"/>
              <a:t>Esto quiere decir que debemos producir 0 sillas y 200 mesas para lograr una utilidad de 150.000 semanalmente </a:t>
            </a:r>
          </a:p>
          <a:p>
            <a:endParaRPr lang="es-CL" dirty="0" smtClean="0"/>
          </a:p>
          <a:p>
            <a:endParaRPr lang="es-CL" dirty="0" smtClean="0"/>
          </a:p>
          <a:p>
            <a:endParaRPr lang="es-CL" dirty="0" smtClean="0"/>
          </a:p>
          <a:p>
            <a:endParaRPr lang="es-CL" dirty="0"/>
          </a:p>
        </p:txBody>
      </p:sp>
    </p:spTree>
  </p:cSld>
  <p:clrMapOvr>
    <a:masterClrMapping/>
  </p:clrMapOvr>
  <p:transition>
    <p:cover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Sin solución</a:t>
            </a:r>
            <a:endParaRPr lang="es-CL" dirty="0"/>
          </a:p>
        </p:txBody>
      </p:sp>
      <p:sp>
        <p:nvSpPr>
          <p:cNvPr id="3" name="2 Marcador de contenido"/>
          <p:cNvSpPr>
            <a:spLocks noGrp="1"/>
          </p:cNvSpPr>
          <p:nvPr>
            <p:ph idx="1"/>
          </p:nvPr>
        </p:nvSpPr>
        <p:spPr>
          <a:xfrm>
            <a:off x="1435608" y="1447800"/>
            <a:ext cx="7498080" cy="2481266"/>
          </a:xfrm>
        </p:spPr>
        <p:txBody>
          <a:bodyPr>
            <a:noAutofit/>
          </a:bodyPr>
          <a:lstStyle/>
          <a:p>
            <a:r>
              <a:rPr lang="es-CL" sz="2800" dirty="0" smtClean="0"/>
              <a:t>No  deben existir puntos comunes que sean solución para ambas desigualdades y las restricciones de no negatividad. Al no existir valores para x e y no se encontrara de </a:t>
            </a:r>
            <a:r>
              <a:rPr lang="es-CL" sz="2800" b="1" dirty="0" smtClean="0"/>
              <a:t>una solución óptima para la </a:t>
            </a:r>
            <a:r>
              <a:rPr lang="es-CL" sz="2800" dirty="0" smtClean="0"/>
              <a:t>función objetivo.</a:t>
            </a:r>
          </a:p>
          <a:p>
            <a:pPr>
              <a:buNone/>
            </a:pPr>
            <a:endParaRPr lang="es-CL" sz="2800" dirty="0"/>
          </a:p>
        </p:txBody>
      </p:sp>
      <p:pic>
        <p:nvPicPr>
          <p:cNvPr id="1027" name="Picture 3"/>
          <p:cNvPicPr>
            <a:picLocks noChangeAspect="1" noChangeArrowheads="1"/>
          </p:cNvPicPr>
          <p:nvPr/>
        </p:nvPicPr>
        <p:blipFill>
          <a:blip r:embed="rId2"/>
          <a:srcRect/>
          <a:stretch>
            <a:fillRect/>
          </a:stretch>
        </p:blipFill>
        <p:spPr bwMode="auto">
          <a:xfrm>
            <a:off x="1571604" y="3786190"/>
            <a:ext cx="5929354" cy="2643206"/>
          </a:xfrm>
          <a:prstGeom prst="rect">
            <a:avLst/>
          </a:prstGeom>
          <a:noFill/>
          <a:ln w="9525">
            <a:noFill/>
            <a:miter lim="800000"/>
            <a:headEnd/>
            <a:tailEnd/>
          </a:ln>
          <a:effectLst/>
        </p:spPr>
      </p:pic>
    </p:spTree>
  </p:cSld>
  <p:clrMapOvr>
    <a:masterClrMapping/>
  </p:clrMapOvr>
  <p:transition>
    <p:cover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Preguntas</a:t>
            </a:r>
            <a:endParaRPr lang="es-CL" dirty="0"/>
          </a:p>
        </p:txBody>
      </p:sp>
      <p:sp>
        <p:nvSpPr>
          <p:cNvPr id="4" name="3 Rectángulo"/>
          <p:cNvSpPr/>
          <p:nvPr/>
        </p:nvSpPr>
        <p:spPr>
          <a:xfrm>
            <a:off x="2857488" y="1714488"/>
            <a:ext cx="3500462" cy="3170099"/>
          </a:xfrm>
          <a:prstGeom prst="rect">
            <a:avLst/>
          </a:prstGeom>
          <a:noFill/>
        </p:spPr>
        <p:txBody>
          <a:bodyPr wrap="square" lIns="91440" tIns="45720" rIns="91440" bIns="45720">
            <a:spAutoFit/>
          </a:bodyPr>
          <a:lstStyle/>
          <a:p>
            <a:pPr algn="ctr"/>
            <a:r>
              <a:rPr lang="es-CL" sz="200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a:t>
            </a:r>
            <a:endParaRPr lang="es-CL" sz="200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transition>
    <p:cover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Ejercicio para clase</a:t>
            </a:r>
            <a:endParaRPr lang="es-CL" dirty="0"/>
          </a:p>
        </p:txBody>
      </p:sp>
      <p:sp>
        <p:nvSpPr>
          <p:cNvPr id="3" name="2 Marcador de contenido"/>
          <p:cNvSpPr>
            <a:spLocks noGrp="1"/>
          </p:cNvSpPr>
          <p:nvPr>
            <p:ph idx="1"/>
          </p:nvPr>
        </p:nvSpPr>
        <p:spPr/>
        <p:txBody>
          <a:bodyPr>
            <a:normAutofit fontScale="70000" lnSpcReduction="20000"/>
          </a:bodyPr>
          <a:lstStyle/>
          <a:p>
            <a:pPr>
              <a:buNone/>
            </a:pPr>
            <a:r>
              <a:rPr lang="es-CL" dirty="0" smtClean="0"/>
              <a:t>Un pequeño fabricante de productos fotográficos prepara cada día dos tipos de reveladores de película FINO y EXTRAFINO. Para ello utiliza las soluciones A y B. Un cuarto de revelador FINO contiene 20 onzas de solución A y 10 onzas de solución B y el revelador EXTRAFINO contiene 10 onzas de A y 20 onzas de B.</a:t>
            </a:r>
          </a:p>
          <a:p>
            <a:pPr>
              <a:buNone/>
            </a:pPr>
            <a:r>
              <a:rPr lang="es-CL" dirty="0" smtClean="0"/>
              <a:t>Las ganancias por cada cuarto de FINO es de 800 </a:t>
            </a:r>
            <a:r>
              <a:rPr lang="es-CL" dirty="0" err="1" smtClean="0"/>
              <a:t>u.m.</a:t>
            </a:r>
            <a:r>
              <a:rPr lang="es-CL" dirty="0" smtClean="0"/>
              <a:t> y la de un cuarto de EXTRAFINO es de 1000 </a:t>
            </a:r>
            <a:r>
              <a:rPr lang="es-CL" dirty="0" err="1" smtClean="0"/>
              <a:t>u.m.</a:t>
            </a:r>
            <a:endParaRPr lang="es-CL" dirty="0" smtClean="0"/>
          </a:p>
          <a:p>
            <a:pPr>
              <a:buNone/>
            </a:pPr>
            <a:r>
              <a:rPr lang="es-CL" dirty="0" smtClean="0"/>
              <a:t>Si la empresa dispone a diario de 500 onzas de solución A y 700 de solución B, se pide hallar el número total de cuartos de FINOS y EXTRAFINOS que debe producir para maximizar su ganancia.</a:t>
            </a:r>
          </a:p>
          <a:p>
            <a:pPr>
              <a:buNone/>
            </a:pPr>
            <a:r>
              <a:rPr lang="es-CL" dirty="0" smtClean="0"/>
              <a:t>(Suponga que el productor puede vender todo lo que se fabrica)</a:t>
            </a:r>
          </a:p>
          <a:p>
            <a:pPr>
              <a:buNone/>
            </a:pPr>
            <a:endParaRPr lang="es-CL" dirty="0"/>
          </a:p>
        </p:txBody>
      </p:sp>
    </p:spTree>
  </p:cSld>
  <p:clrMapOvr>
    <a:masterClrMapping/>
  </p:clrMapOvr>
  <p:transition>
    <p:cover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a"/>
          <p:cNvGraphicFramePr>
            <a:graphicFrameLocks noGrp="1"/>
          </p:cNvGraphicFramePr>
          <p:nvPr/>
        </p:nvGraphicFramePr>
        <p:xfrm>
          <a:off x="1214414" y="2643182"/>
          <a:ext cx="6500858" cy="1643075"/>
        </p:xfrm>
        <a:graphic>
          <a:graphicData uri="http://schemas.openxmlformats.org/drawingml/2006/table">
            <a:tbl>
              <a:tblPr>
                <a:tableStyleId>{69C7853C-536D-4A76-A0AE-DD22124D55A5}</a:tableStyleId>
              </a:tblPr>
              <a:tblGrid>
                <a:gridCol w="2166470"/>
                <a:gridCol w="2167194"/>
                <a:gridCol w="2167194"/>
              </a:tblGrid>
              <a:tr h="460061">
                <a:tc>
                  <a:txBody>
                    <a:bodyPr/>
                    <a:lstStyle/>
                    <a:p>
                      <a:pPr>
                        <a:lnSpc>
                          <a:spcPct val="115000"/>
                        </a:lnSpc>
                        <a:spcAft>
                          <a:spcPts val="0"/>
                        </a:spcAft>
                      </a:pP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dirty="0"/>
                        <a:t>                   A</a:t>
                      </a: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a:t>    B</a:t>
                      </a:r>
                      <a:endParaRPr lang="es-CL" sz="1100">
                        <a:latin typeface="Calibri"/>
                        <a:ea typeface="Calibri"/>
                        <a:cs typeface="Times New Roman"/>
                      </a:endParaRPr>
                    </a:p>
                  </a:txBody>
                  <a:tcPr marL="68580" marR="68580" marT="0" marB="0"/>
                </a:tc>
              </a:tr>
              <a:tr h="394338">
                <a:tc>
                  <a:txBody>
                    <a:bodyPr/>
                    <a:lstStyle/>
                    <a:p>
                      <a:pPr>
                        <a:lnSpc>
                          <a:spcPct val="115000"/>
                        </a:lnSpc>
                        <a:spcAft>
                          <a:spcPts val="0"/>
                        </a:spcAft>
                      </a:pPr>
                      <a:r>
                        <a:rPr lang="es-CL" sz="1100" dirty="0"/>
                        <a:t>Fino(X)</a:t>
                      </a:r>
                      <a:endParaRPr lang="es-CL" sz="1100" dirty="0">
                        <a:latin typeface="Calibri"/>
                        <a:ea typeface="Calibri"/>
                        <a:cs typeface="Times New Roman"/>
                      </a:endParaRPr>
                    </a:p>
                  </a:txBody>
                  <a:tcPr marL="68580" marR="68580" marT="0" marB="0"/>
                </a:tc>
                <a:tc>
                  <a:txBody>
                    <a:bodyPr/>
                    <a:lstStyle/>
                    <a:p>
                      <a:endParaRPr lang="es-CL" dirty="0"/>
                    </a:p>
                  </a:txBody>
                  <a:tcPr marL="68580" marR="68580" marT="0" marB="0"/>
                </a:tc>
                <a:tc>
                  <a:txBody>
                    <a:bodyPr/>
                    <a:lstStyle/>
                    <a:p>
                      <a:pPr>
                        <a:lnSpc>
                          <a:spcPct val="115000"/>
                        </a:lnSpc>
                        <a:spcAft>
                          <a:spcPts val="0"/>
                        </a:spcAft>
                      </a:pPr>
                      <a:endParaRPr lang="es-CL" sz="1100" dirty="0">
                        <a:latin typeface="Calibri"/>
                        <a:ea typeface="Calibri"/>
                        <a:cs typeface="Times New Roman"/>
                      </a:endParaRPr>
                    </a:p>
                  </a:txBody>
                  <a:tcPr marL="68580" marR="68580" marT="0" marB="0"/>
                </a:tc>
              </a:tr>
              <a:tr h="394338">
                <a:tc>
                  <a:txBody>
                    <a:bodyPr/>
                    <a:lstStyle/>
                    <a:p>
                      <a:pPr>
                        <a:lnSpc>
                          <a:spcPct val="115000"/>
                        </a:lnSpc>
                        <a:spcAft>
                          <a:spcPts val="0"/>
                        </a:spcAft>
                      </a:pPr>
                      <a:r>
                        <a:rPr lang="es-CL" sz="1100"/>
                        <a:t>Extrafino(Y)</a:t>
                      </a:r>
                      <a:endParaRPr lang="es-CL" sz="1100">
                        <a:latin typeface="Calibri"/>
                        <a:ea typeface="Calibri"/>
                        <a:cs typeface="Times New Roman"/>
                      </a:endParaRPr>
                    </a:p>
                  </a:txBody>
                  <a:tcPr marL="68580" marR="68580" marT="0" marB="0"/>
                </a:tc>
                <a:tc>
                  <a:txBody>
                    <a:bodyPr/>
                    <a:lstStyle/>
                    <a:p>
                      <a:endParaRPr lang="es-CL"/>
                    </a:p>
                  </a:txBody>
                  <a:tcPr marL="68580" marR="68580" marT="0" marB="0"/>
                </a:tc>
                <a:tc>
                  <a:txBody>
                    <a:bodyPr/>
                    <a:lstStyle/>
                    <a:p>
                      <a:pPr>
                        <a:lnSpc>
                          <a:spcPct val="115000"/>
                        </a:lnSpc>
                        <a:spcAft>
                          <a:spcPts val="0"/>
                        </a:spcAft>
                      </a:pPr>
                      <a:endParaRPr lang="es-CL" sz="1100" dirty="0">
                        <a:latin typeface="Calibri"/>
                        <a:ea typeface="Calibri"/>
                        <a:cs typeface="Times New Roman"/>
                      </a:endParaRPr>
                    </a:p>
                  </a:txBody>
                  <a:tcPr marL="68580" marR="68580" marT="0" marB="0"/>
                </a:tc>
              </a:tr>
              <a:tr h="394338">
                <a:tc>
                  <a:txBody>
                    <a:bodyPr/>
                    <a:lstStyle/>
                    <a:p>
                      <a:pPr>
                        <a:lnSpc>
                          <a:spcPct val="115000"/>
                        </a:lnSpc>
                        <a:spcAft>
                          <a:spcPts val="0"/>
                        </a:spcAft>
                      </a:pPr>
                      <a:r>
                        <a:rPr lang="es-CL" sz="1100"/>
                        <a:t>Total</a:t>
                      </a:r>
                      <a:endParaRPr lang="es-CL" sz="1100">
                        <a:latin typeface="Calibri"/>
                        <a:ea typeface="Calibri"/>
                        <a:cs typeface="Times New Roman"/>
                      </a:endParaRPr>
                    </a:p>
                  </a:txBody>
                  <a:tcPr marL="68580" marR="68580" marT="0" marB="0"/>
                </a:tc>
                <a:tc>
                  <a:txBody>
                    <a:bodyPr/>
                    <a:lstStyle/>
                    <a:p>
                      <a:endParaRPr lang="es-CL" dirty="0"/>
                    </a:p>
                  </a:txBody>
                  <a:tcPr marL="68580" marR="68580" marT="0" marB="0"/>
                </a:tc>
                <a:tc>
                  <a:txBody>
                    <a:bodyPr/>
                    <a:lstStyle/>
                    <a:p>
                      <a:pPr>
                        <a:lnSpc>
                          <a:spcPct val="115000"/>
                        </a:lnSpc>
                        <a:spcAft>
                          <a:spcPts val="0"/>
                        </a:spcAft>
                      </a:pPr>
                      <a:endParaRPr lang="es-CL" sz="1100" dirty="0">
                        <a:latin typeface="Calibri"/>
                        <a:ea typeface="Calibri"/>
                        <a:cs typeface="Times New Roman"/>
                      </a:endParaRPr>
                    </a:p>
                  </a:txBody>
                  <a:tcPr marL="68580" marR="68580" marT="0" marB="0"/>
                </a:tc>
              </a:tr>
            </a:tbl>
          </a:graphicData>
        </a:graphic>
      </p:graphicFrame>
      <p:sp>
        <p:nvSpPr>
          <p:cNvPr id="2" name="1 Título"/>
          <p:cNvSpPr>
            <a:spLocks noGrp="1"/>
          </p:cNvSpPr>
          <p:nvPr>
            <p:ph type="title"/>
          </p:nvPr>
        </p:nvSpPr>
        <p:spPr>
          <a:xfrm>
            <a:off x="1428728" y="357166"/>
            <a:ext cx="7498080" cy="1143000"/>
          </a:xfrm>
        </p:spPr>
        <p:txBody>
          <a:bodyPr>
            <a:noAutofit/>
          </a:bodyPr>
          <a:lstStyle/>
          <a:p>
            <a:r>
              <a:rPr lang="es-CL" sz="3200" dirty="0" smtClean="0"/>
              <a:t>Plantear formula a maximizar y restricciones.</a:t>
            </a:r>
            <a:endParaRPr lang="es-CL" sz="3200" dirty="0"/>
          </a:p>
        </p:txBody>
      </p:sp>
      <p:pic>
        <p:nvPicPr>
          <p:cNvPr id="1026" name="Picture 2"/>
          <p:cNvPicPr>
            <a:picLocks noGrp="1" noChangeAspect="1" noChangeArrowheads="1"/>
          </p:cNvPicPr>
          <p:nvPr>
            <p:ph idx="1"/>
          </p:nvPr>
        </p:nvPicPr>
        <p:blipFill>
          <a:blip r:embed="rId2"/>
          <a:srcRect/>
          <a:stretch>
            <a:fillRect/>
          </a:stretch>
        </p:blipFill>
        <p:spPr bwMode="auto">
          <a:xfrm>
            <a:off x="1571604" y="4643446"/>
            <a:ext cx="3571900" cy="1919289"/>
          </a:xfrm>
          <a:prstGeom prst="rect">
            <a:avLst/>
          </a:prstGeom>
          <a:noFill/>
          <a:ln w="9525">
            <a:noFill/>
            <a:miter lim="800000"/>
            <a:headEnd/>
            <a:tailEnd/>
          </a:ln>
          <a:effectLst/>
        </p:spPr>
      </p:pic>
      <p:sp>
        <p:nvSpPr>
          <p:cNvPr id="1027" name="Rectangle 3"/>
          <p:cNvSpPr>
            <a:spLocks noChangeArrowheads="1"/>
          </p:cNvSpPr>
          <p:nvPr/>
        </p:nvSpPr>
        <p:spPr bwMode="auto">
          <a:xfrm>
            <a:off x="1285852" y="2000240"/>
            <a:ext cx="307183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x=fino            y =Extrafino</a:t>
            </a:r>
            <a:endParaRPr kumimoji="0" lang="es-CL"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5 Tabla"/>
          <p:cNvGraphicFramePr>
            <a:graphicFrameLocks noGrp="1"/>
          </p:cNvGraphicFramePr>
          <p:nvPr/>
        </p:nvGraphicFramePr>
        <p:xfrm>
          <a:off x="1214414" y="2643182"/>
          <a:ext cx="6500858" cy="1714512"/>
        </p:xfrm>
        <a:graphic>
          <a:graphicData uri="http://schemas.openxmlformats.org/drawingml/2006/table">
            <a:tbl>
              <a:tblPr>
                <a:tableStyleId>{69C7853C-536D-4A76-A0AE-DD22124D55A5}</a:tableStyleId>
              </a:tblPr>
              <a:tblGrid>
                <a:gridCol w="2166470"/>
                <a:gridCol w="2167194"/>
                <a:gridCol w="2167194"/>
              </a:tblGrid>
              <a:tr h="428628">
                <a:tc>
                  <a:txBody>
                    <a:bodyPr/>
                    <a:lstStyle/>
                    <a:p>
                      <a:pPr>
                        <a:lnSpc>
                          <a:spcPct val="115000"/>
                        </a:lnSpc>
                        <a:spcAft>
                          <a:spcPts val="0"/>
                        </a:spcAft>
                      </a:pP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dirty="0"/>
                        <a:t>                   A</a:t>
                      </a: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a:t>    B</a:t>
                      </a:r>
                      <a:endParaRPr lang="es-CL" sz="1100">
                        <a:latin typeface="Calibri"/>
                        <a:ea typeface="Calibri"/>
                        <a:cs typeface="Times New Roman"/>
                      </a:endParaRPr>
                    </a:p>
                  </a:txBody>
                  <a:tcPr marL="68580" marR="68580" marT="0" marB="0"/>
                </a:tc>
              </a:tr>
              <a:tr h="428628">
                <a:tc>
                  <a:txBody>
                    <a:bodyPr/>
                    <a:lstStyle/>
                    <a:p>
                      <a:pPr>
                        <a:lnSpc>
                          <a:spcPct val="115000"/>
                        </a:lnSpc>
                        <a:spcAft>
                          <a:spcPts val="0"/>
                        </a:spcAft>
                      </a:pPr>
                      <a:r>
                        <a:rPr lang="es-CL" sz="1100" dirty="0"/>
                        <a:t>Fino(X)</a:t>
                      </a: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dirty="0"/>
                        <a:t>20</a:t>
                      </a: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a:t>10</a:t>
                      </a:r>
                      <a:endParaRPr lang="es-CL" sz="1100">
                        <a:latin typeface="Calibri"/>
                        <a:ea typeface="Calibri"/>
                        <a:cs typeface="Times New Roman"/>
                      </a:endParaRPr>
                    </a:p>
                  </a:txBody>
                  <a:tcPr marL="68580" marR="68580" marT="0" marB="0"/>
                </a:tc>
              </a:tr>
              <a:tr h="428628">
                <a:tc>
                  <a:txBody>
                    <a:bodyPr/>
                    <a:lstStyle/>
                    <a:p>
                      <a:pPr>
                        <a:lnSpc>
                          <a:spcPct val="115000"/>
                        </a:lnSpc>
                        <a:spcAft>
                          <a:spcPts val="0"/>
                        </a:spcAft>
                      </a:pPr>
                      <a:r>
                        <a:rPr lang="es-CL" sz="1100"/>
                        <a:t>Extrafino(Y)</a:t>
                      </a:r>
                      <a:endParaRPr lang="es-CL" sz="1100">
                        <a:latin typeface="Calibri"/>
                        <a:ea typeface="Calibri"/>
                        <a:cs typeface="Times New Roman"/>
                      </a:endParaRPr>
                    </a:p>
                  </a:txBody>
                  <a:tcPr marL="68580" marR="68580" marT="0" marB="0"/>
                </a:tc>
                <a:tc>
                  <a:txBody>
                    <a:bodyPr/>
                    <a:lstStyle/>
                    <a:p>
                      <a:pPr>
                        <a:lnSpc>
                          <a:spcPct val="115000"/>
                        </a:lnSpc>
                        <a:spcAft>
                          <a:spcPts val="0"/>
                        </a:spcAft>
                      </a:pPr>
                      <a:r>
                        <a:rPr lang="es-CL" sz="1100" dirty="0"/>
                        <a:t>10</a:t>
                      </a: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dirty="0"/>
                        <a:t>20</a:t>
                      </a:r>
                      <a:endParaRPr lang="es-CL" sz="1100" dirty="0">
                        <a:latin typeface="Calibri"/>
                        <a:ea typeface="Calibri"/>
                        <a:cs typeface="Times New Roman"/>
                      </a:endParaRPr>
                    </a:p>
                  </a:txBody>
                  <a:tcPr marL="68580" marR="68580" marT="0" marB="0"/>
                </a:tc>
              </a:tr>
              <a:tr h="428628">
                <a:tc>
                  <a:txBody>
                    <a:bodyPr/>
                    <a:lstStyle/>
                    <a:p>
                      <a:pPr>
                        <a:lnSpc>
                          <a:spcPct val="115000"/>
                        </a:lnSpc>
                        <a:spcAft>
                          <a:spcPts val="0"/>
                        </a:spcAft>
                      </a:pPr>
                      <a:r>
                        <a:rPr lang="es-CL" sz="1100"/>
                        <a:t>Total</a:t>
                      </a:r>
                      <a:endParaRPr lang="es-CL" sz="1100">
                        <a:latin typeface="Calibri"/>
                        <a:ea typeface="Calibri"/>
                        <a:cs typeface="Times New Roman"/>
                      </a:endParaRPr>
                    </a:p>
                  </a:txBody>
                  <a:tcPr marL="68580" marR="68580" marT="0" marB="0"/>
                </a:tc>
                <a:tc>
                  <a:txBody>
                    <a:bodyPr/>
                    <a:lstStyle/>
                    <a:p>
                      <a:pPr>
                        <a:lnSpc>
                          <a:spcPct val="115000"/>
                        </a:lnSpc>
                        <a:spcAft>
                          <a:spcPts val="0"/>
                        </a:spcAft>
                      </a:pPr>
                      <a:r>
                        <a:rPr lang="es-CL" sz="1100" dirty="0"/>
                        <a:t>500</a:t>
                      </a:r>
                      <a:endParaRPr lang="es-CL" sz="1100" dirty="0">
                        <a:latin typeface="Calibri"/>
                        <a:ea typeface="Calibri"/>
                        <a:cs typeface="Times New Roman"/>
                      </a:endParaRPr>
                    </a:p>
                  </a:txBody>
                  <a:tcPr marL="68580" marR="68580" marT="0" marB="0"/>
                </a:tc>
                <a:tc>
                  <a:txBody>
                    <a:bodyPr/>
                    <a:lstStyle/>
                    <a:p>
                      <a:pPr>
                        <a:lnSpc>
                          <a:spcPct val="115000"/>
                        </a:lnSpc>
                        <a:spcAft>
                          <a:spcPts val="0"/>
                        </a:spcAft>
                      </a:pPr>
                      <a:r>
                        <a:rPr lang="es-CL" sz="1100" dirty="0"/>
                        <a:t>700</a:t>
                      </a:r>
                      <a:endParaRPr lang="es-CL" sz="1100" dirty="0">
                        <a:latin typeface="Calibri"/>
                        <a:ea typeface="Calibri"/>
                        <a:cs typeface="Times New Roman"/>
                      </a:endParaRPr>
                    </a:p>
                  </a:txBody>
                  <a:tcPr marL="68580" marR="68580" marT="0" marB="0"/>
                </a:tc>
              </a:tr>
            </a:tbl>
          </a:graphicData>
        </a:graphic>
      </p:graphicFrame>
      <p:sp>
        <p:nvSpPr>
          <p:cNvPr id="7" name="6 Rectángulo"/>
          <p:cNvSpPr/>
          <p:nvPr/>
        </p:nvSpPr>
        <p:spPr>
          <a:xfrm>
            <a:off x="5429256" y="4857760"/>
            <a:ext cx="3357586" cy="923330"/>
          </a:xfrm>
          <a:prstGeom prst="rect">
            <a:avLst/>
          </a:prstGeom>
        </p:spPr>
        <p:txBody>
          <a:bodyPr wrap="square">
            <a:spAutoFit/>
          </a:bodyPr>
          <a:lstStyle/>
          <a:p>
            <a:r>
              <a:rPr lang="es-CL" dirty="0" smtClean="0"/>
              <a:t>No existen producciones negativas</a:t>
            </a:r>
          </a:p>
          <a:p>
            <a:r>
              <a:rPr lang="es-CL" dirty="0" smtClean="0"/>
              <a:t>X,Y&gt;0</a:t>
            </a:r>
            <a:endParaRPr lang="es-CL" dirty="0"/>
          </a:p>
        </p:txBody>
      </p:sp>
      <p:sp>
        <p:nvSpPr>
          <p:cNvPr id="9" name="8 CuadroTexto"/>
          <p:cNvSpPr txBox="1"/>
          <p:nvPr/>
        </p:nvSpPr>
        <p:spPr>
          <a:xfrm>
            <a:off x="6357950" y="1428736"/>
            <a:ext cx="2071702" cy="923330"/>
          </a:xfrm>
          <a:prstGeom prst="rect">
            <a:avLst/>
          </a:prstGeom>
          <a:noFill/>
        </p:spPr>
        <p:txBody>
          <a:bodyPr wrap="square" rtlCol="0">
            <a:spAutoFit/>
          </a:bodyPr>
          <a:lstStyle/>
          <a:p>
            <a:r>
              <a:rPr lang="es-CL" dirty="0" smtClean="0"/>
              <a:t>Buscar función a maximizar y las desigualdades </a:t>
            </a:r>
            <a:endParaRPr lang="es-CL"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4)">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strVal val="#ppt_w*0.70"/>
                                          </p:val>
                                        </p:tav>
                                        <p:tav tm="100000">
                                          <p:val>
                                            <p:strVal val="#ppt_w"/>
                                          </p:val>
                                        </p:tav>
                                      </p:tavLst>
                                    </p:anim>
                                    <p:anim calcmode="lin" valueType="num">
                                      <p:cBhvr>
                                        <p:cTn id="23" dur="1000" fill="hold"/>
                                        <p:tgtEl>
                                          <p:spTgt spid="6"/>
                                        </p:tgtEl>
                                        <p:attrNameLst>
                                          <p:attrName>ppt_h</p:attrName>
                                        </p:attrNameLst>
                                      </p:cBhvr>
                                      <p:tavLst>
                                        <p:tav tm="0">
                                          <p:val>
                                            <p:strVal val="#ppt_h"/>
                                          </p:val>
                                        </p:tav>
                                        <p:tav tm="100000">
                                          <p:val>
                                            <p:strVal val="#ppt_h"/>
                                          </p:val>
                                        </p:tav>
                                      </p:tavLst>
                                    </p:anim>
                                    <p:animEffect transition="in" filter="fade">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1000" fill="hold"/>
                                        <p:tgtEl>
                                          <p:spTgt spid="9"/>
                                        </p:tgtEl>
                                        <p:attrNameLst>
                                          <p:attrName>ppt_w</p:attrName>
                                        </p:attrNameLst>
                                      </p:cBhvr>
                                      <p:tavLst>
                                        <p:tav tm="0">
                                          <p:val>
                                            <p:strVal val="#ppt_w*0.70"/>
                                          </p:val>
                                        </p:tav>
                                        <p:tav tm="100000">
                                          <p:val>
                                            <p:strVal val="#ppt_w"/>
                                          </p:val>
                                        </p:tav>
                                      </p:tavLst>
                                    </p:anim>
                                    <p:anim calcmode="lin" valueType="num">
                                      <p:cBhvr>
                                        <p:cTn id="30" dur="1000" fill="hold"/>
                                        <p:tgtEl>
                                          <p:spTgt spid="9"/>
                                        </p:tgtEl>
                                        <p:attrNameLst>
                                          <p:attrName>ppt_h</p:attrName>
                                        </p:attrNameLst>
                                      </p:cBhvr>
                                      <p:tavLst>
                                        <p:tav tm="0">
                                          <p:val>
                                            <p:strVal val="#ppt_h"/>
                                          </p:val>
                                        </p:tav>
                                        <p:tav tm="100000">
                                          <p:val>
                                            <p:strVal val="#ppt_h"/>
                                          </p:val>
                                        </p:tav>
                                      </p:tavLst>
                                    </p:anim>
                                    <p:animEffect transition="in" filter="fade">
                                      <p:cBhvr>
                                        <p:cTn id="31" dur="1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52" presetClass="entr" presetSubtype="0"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Scale>
                                      <p:cBhvr>
                                        <p:cTn id="36" dur="1000" decel="50000" fill="hold">
                                          <p:stCondLst>
                                            <p:cond delay="0"/>
                                          </p:stCondLst>
                                        </p:cTn>
                                        <p:tgtEl>
                                          <p:spTgt spid="10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1026"/>
                                        </p:tgtEl>
                                        <p:attrNameLst>
                                          <p:attrName>ppt_x</p:attrName>
                                          <p:attrName>ppt_y</p:attrName>
                                        </p:attrNameLst>
                                      </p:cBhvr>
                                    </p:animMotion>
                                    <p:animEffect transition="in" filter="fade">
                                      <p:cBhvr>
                                        <p:cTn id="38"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3 Marcador de contenido"/>
          <p:cNvGraphicFramePr>
            <a:graphicFrameLocks/>
          </p:cNvGraphicFramePr>
          <p:nvPr/>
        </p:nvGraphicFramePr>
        <p:xfrm>
          <a:off x="1357290" y="1714488"/>
          <a:ext cx="7277151" cy="1112520"/>
        </p:xfrm>
        <a:graphic>
          <a:graphicData uri="http://schemas.openxmlformats.org/drawingml/2006/table">
            <a:tbl>
              <a:tblPr firstRow="1" bandRow="1">
                <a:tableStyleId>{073A0DAA-6AF3-43AB-8588-CEC1D06C72B9}</a:tableStyleId>
              </a:tblPr>
              <a:tblGrid>
                <a:gridCol w="2425717"/>
                <a:gridCol w="2425717"/>
                <a:gridCol w="2425717"/>
              </a:tblGrid>
              <a:tr h="370840">
                <a:tc>
                  <a:txBody>
                    <a:bodyPr/>
                    <a:lstStyle/>
                    <a:p>
                      <a:endParaRPr lang="es-CL" dirty="0"/>
                    </a:p>
                  </a:txBody>
                  <a:tcPr/>
                </a:tc>
                <a:tc>
                  <a:txBody>
                    <a:bodyPr/>
                    <a:lstStyle/>
                    <a:p>
                      <a:r>
                        <a:rPr lang="es-CL" dirty="0" smtClean="0"/>
                        <a:t> Remplazo 1</a:t>
                      </a:r>
                      <a:endParaRPr lang="es-CL" dirty="0"/>
                    </a:p>
                  </a:txBody>
                  <a:tcPr/>
                </a:tc>
                <a:tc>
                  <a:txBody>
                    <a:bodyPr/>
                    <a:lstStyle/>
                    <a:p>
                      <a:r>
                        <a:rPr lang="es-CL" dirty="0" smtClean="0"/>
                        <a:t>Remplazo</a:t>
                      </a:r>
                      <a:r>
                        <a:rPr lang="es-CL" baseline="0" dirty="0" smtClean="0"/>
                        <a:t> 2</a:t>
                      </a:r>
                      <a:endParaRPr lang="es-CL" dirty="0"/>
                    </a:p>
                  </a:txBody>
                  <a:tcPr/>
                </a:tc>
              </a:tr>
              <a:tr h="370840">
                <a:tc>
                  <a:txBody>
                    <a:bodyPr/>
                    <a:lstStyle/>
                    <a:p>
                      <a:r>
                        <a:rPr lang="es-CL" dirty="0" smtClean="0"/>
                        <a:t>Restricción</a:t>
                      </a:r>
                      <a:r>
                        <a:rPr lang="es-CL" baseline="0" dirty="0" smtClean="0"/>
                        <a:t> 1</a:t>
                      </a:r>
                      <a:endParaRPr lang="es-CL" dirty="0"/>
                    </a:p>
                  </a:txBody>
                  <a:tcPr/>
                </a:tc>
                <a:tc>
                  <a:txBody>
                    <a:bodyPr/>
                    <a:lstStyle/>
                    <a:p>
                      <a:r>
                        <a:rPr lang="es-CL" dirty="0" smtClean="0"/>
                        <a:t>X=0</a:t>
                      </a:r>
                    </a:p>
                  </a:txBody>
                  <a:tcPr/>
                </a:tc>
                <a:tc>
                  <a:txBody>
                    <a:bodyPr/>
                    <a:lstStyle/>
                    <a:p>
                      <a:r>
                        <a:rPr lang="es-CL" dirty="0" smtClean="0"/>
                        <a:t>Y=0</a:t>
                      </a:r>
                    </a:p>
                  </a:txBody>
                  <a:tcPr/>
                </a:tc>
              </a:tr>
              <a:tr h="370840">
                <a:tc>
                  <a:txBody>
                    <a:bodyPr/>
                    <a:lstStyle/>
                    <a:p>
                      <a:r>
                        <a:rPr lang="es-CL" dirty="0" smtClean="0"/>
                        <a:t>Restricción</a:t>
                      </a:r>
                      <a:r>
                        <a:rPr lang="es-CL" baseline="0" dirty="0" smtClean="0"/>
                        <a:t> 2</a:t>
                      </a:r>
                      <a:endParaRPr lang="es-CL" dirty="0"/>
                    </a:p>
                  </a:txBody>
                  <a:tcPr/>
                </a:tc>
                <a:tc>
                  <a:txBody>
                    <a:bodyPr/>
                    <a:lstStyle/>
                    <a:p>
                      <a:r>
                        <a:rPr lang="es-CL" dirty="0" smtClean="0"/>
                        <a:t>X=0</a:t>
                      </a:r>
                    </a:p>
                  </a:txBody>
                  <a:tcPr/>
                </a:tc>
                <a:tc>
                  <a:txBody>
                    <a:bodyPr/>
                    <a:lstStyle/>
                    <a:p>
                      <a:r>
                        <a:rPr lang="es-CL" dirty="0" smtClean="0"/>
                        <a:t>Y=0</a:t>
                      </a:r>
                    </a:p>
                  </a:txBody>
                  <a:tcPr/>
                </a:tc>
              </a:tr>
            </a:tbl>
          </a:graphicData>
        </a:graphic>
      </p:graphicFrame>
      <p:sp>
        <p:nvSpPr>
          <p:cNvPr id="2" name="1 Título"/>
          <p:cNvSpPr>
            <a:spLocks noGrp="1"/>
          </p:cNvSpPr>
          <p:nvPr>
            <p:ph type="title"/>
          </p:nvPr>
        </p:nvSpPr>
        <p:spPr/>
        <p:txBody>
          <a:bodyPr/>
          <a:lstStyle/>
          <a:p>
            <a:r>
              <a:rPr lang="es-CL" dirty="0" smtClean="0"/>
              <a:t>desarrollo</a:t>
            </a:r>
            <a:endParaRPr lang="es-CL" dirty="0"/>
          </a:p>
        </p:txBody>
      </p:sp>
      <p:cxnSp>
        <p:nvCxnSpPr>
          <p:cNvPr id="7" name="6 Conector recto de flecha"/>
          <p:cNvCxnSpPr/>
          <p:nvPr/>
        </p:nvCxnSpPr>
        <p:spPr>
          <a:xfrm rot="5400000" flipH="1" flipV="1">
            <a:off x="820711" y="4822041"/>
            <a:ext cx="250112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13 Conector recto de flecha"/>
          <p:cNvCxnSpPr/>
          <p:nvPr/>
        </p:nvCxnSpPr>
        <p:spPr>
          <a:xfrm>
            <a:off x="2071670" y="6072206"/>
            <a:ext cx="342902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6" name="15 CuadroTexto"/>
          <p:cNvSpPr txBox="1"/>
          <p:nvPr/>
        </p:nvSpPr>
        <p:spPr>
          <a:xfrm>
            <a:off x="1571604" y="3500438"/>
            <a:ext cx="388248" cy="369332"/>
          </a:xfrm>
          <a:prstGeom prst="rect">
            <a:avLst/>
          </a:prstGeom>
          <a:noFill/>
        </p:spPr>
        <p:txBody>
          <a:bodyPr wrap="none" rtlCol="0">
            <a:spAutoFit/>
          </a:bodyPr>
          <a:lstStyle/>
          <a:p>
            <a:r>
              <a:rPr lang="es-CL" dirty="0" smtClean="0"/>
              <a:t>Y </a:t>
            </a:r>
          </a:p>
        </p:txBody>
      </p:sp>
      <p:sp>
        <p:nvSpPr>
          <p:cNvPr id="17" name="16 CuadroTexto"/>
          <p:cNvSpPr txBox="1"/>
          <p:nvPr/>
        </p:nvSpPr>
        <p:spPr>
          <a:xfrm>
            <a:off x="5643570" y="5929330"/>
            <a:ext cx="348172" cy="369332"/>
          </a:xfrm>
          <a:prstGeom prst="rect">
            <a:avLst/>
          </a:prstGeom>
          <a:noFill/>
        </p:spPr>
        <p:txBody>
          <a:bodyPr wrap="none" rtlCol="0">
            <a:spAutoFit/>
          </a:bodyPr>
          <a:lstStyle/>
          <a:p>
            <a:r>
              <a:rPr lang="es-CL" dirty="0" smtClean="0"/>
              <a:t>X</a:t>
            </a:r>
          </a:p>
        </p:txBody>
      </p:sp>
      <p:sp>
        <p:nvSpPr>
          <p:cNvPr id="18" name="17 CuadroTexto"/>
          <p:cNvSpPr txBox="1"/>
          <p:nvPr/>
        </p:nvSpPr>
        <p:spPr>
          <a:xfrm>
            <a:off x="2428860" y="6143644"/>
            <a:ext cx="479618" cy="369332"/>
          </a:xfrm>
          <a:prstGeom prst="rect">
            <a:avLst/>
          </a:prstGeom>
          <a:noFill/>
        </p:spPr>
        <p:txBody>
          <a:bodyPr wrap="none" rtlCol="0">
            <a:spAutoFit/>
          </a:bodyPr>
          <a:lstStyle/>
          <a:p>
            <a:r>
              <a:rPr lang="es-CL" dirty="0" smtClean="0"/>
              <a:t>25 </a:t>
            </a:r>
          </a:p>
        </p:txBody>
      </p:sp>
      <p:sp>
        <p:nvSpPr>
          <p:cNvPr id="19" name="18 CuadroTexto"/>
          <p:cNvSpPr txBox="1"/>
          <p:nvPr/>
        </p:nvSpPr>
        <p:spPr>
          <a:xfrm>
            <a:off x="1500166" y="4286256"/>
            <a:ext cx="479618" cy="369332"/>
          </a:xfrm>
          <a:prstGeom prst="rect">
            <a:avLst/>
          </a:prstGeom>
          <a:noFill/>
        </p:spPr>
        <p:txBody>
          <a:bodyPr wrap="none" rtlCol="0">
            <a:spAutoFit/>
          </a:bodyPr>
          <a:lstStyle/>
          <a:p>
            <a:r>
              <a:rPr lang="es-CL" dirty="0" smtClean="0"/>
              <a:t>50 </a:t>
            </a:r>
          </a:p>
        </p:txBody>
      </p:sp>
      <p:sp>
        <p:nvSpPr>
          <p:cNvPr id="20" name="19 CuadroTexto"/>
          <p:cNvSpPr txBox="1"/>
          <p:nvPr/>
        </p:nvSpPr>
        <p:spPr>
          <a:xfrm>
            <a:off x="7000892" y="3714752"/>
            <a:ext cx="848309" cy="646331"/>
          </a:xfrm>
          <a:prstGeom prst="rect">
            <a:avLst/>
          </a:prstGeom>
          <a:noFill/>
        </p:spPr>
        <p:txBody>
          <a:bodyPr wrap="none" rtlCol="0">
            <a:spAutoFit/>
          </a:bodyPr>
          <a:lstStyle/>
          <a:p>
            <a:r>
              <a:rPr lang="es-CL" dirty="0" smtClean="0"/>
              <a:t>(</a:t>
            </a:r>
            <a:r>
              <a:rPr lang="es-CL" dirty="0" smtClean="0"/>
              <a:t>25</a:t>
            </a:r>
            <a:r>
              <a:rPr lang="es-CL" dirty="0" smtClean="0"/>
              <a:t>,50)</a:t>
            </a:r>
            <a:endParaRPr lang="es-CL" dirty="0" smtClean="0"/>
          </a:p>
          <a:p>
            <a:r>
              <a:rPr lang="es-CL" dirty="0" smtClean="0"/>
              <a:t>(</a:t>
            </a:r>
            <a:r>
              <a:rPr lang="es-CL" dirty="0" smtClean="0"/>
              <a:t>70</a:t>
            </a:r>
            <a:r>
              <a:rPr lang="es-CL" dirty="0" smtClean="0"/>
              <a:t>,35)</a:t>
            </a:r>
            <a:endParaRPr lang="es-CL" dirty="0" smtClean="0"/>
          </a:p>
        </p:txBody>
      </p:sp>
      <p:sp>
        <p:nvSpPr>
          <p:cNvPr id="21" name="20 CuadroTexto"/>
          <p:cNvSpPr txBox="1"/>
          <p:nvPr/>
        </p:nvSpPr>
        <p:spPr>
          <a:xfrm>
            <a:off x="1500166" y="5286388"/>
            <a:ext cx="415498" cy="369332"/>
          </a:xfrm>
          <a:prstGeom prst="rect">
            <a:avLst/>
          </a:prstGeom>
          <a:noFill/>
        </p:spPr>
        <p:txBody>
          <a:bodyPr wrap="none" rtlCol="0">
            <a:spAutoFit/>
          </a:bodyPr>
          <a:lstStyle/>
          <a:p>
            <a:r>
              <a:rPr lang="es-CL" dirty="0" smtClean="0"/>
              <a:t>35</a:t>
            </a:r>
          </a:p>
        </p:txBody>
      </p:sp>
      <p:sp>
        <p:nvSpPr>
          <p:cNvPr id="22" name="21 CuadroTexto"/>
          <p:cNvSpPr txBox="1"/>
          <p:nvPr/>
        </p:nvSpPr>
        <p:spPr>
          <a:xfrm>
            <a:off x="3786182" y="6143644"/>
            <a:ext cx="479618" cy="369332"/>
          </a:xfrm>
          <a:prstGeom prst="rect">
            <a:avLst/>
          </a:prstGeom>
          <a:noFill/>
        </p:spPr>
        <p:txBody>
          <a:bodyPr wrap="none" rtlCol="0">
            <a:spAutoFit/>
          </a:bodyPr>
          <a:lstStyle/>
          <a:p>
            <a:r>
              <a:rPr lang="es-CL" dirty="0" smtClean="0"/>
              <a:t>70 </a:t>
            </a:r>
          </a:p>
        </p:txBody>
      </p:sp>
      <p:sp>
        <p:nvSpPr>
          <p:cNvPr id="32" name="31 Estrella de 5 puntas"/>
          <p:cNvSpPr/>
          <p:nvPr/>
        </p:nvSpPr>
        <p:spPr>
          <a:xfrm>
            <a:off x="2143108" y="5715016"/>
            <a:ext cx="428628" cy="271458"/>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3" name="22 Rectángulo"/>
          <p:cNvSpPr/>
          <p:nvPr/>
        </p:nvSpPr>
        <p:spPr>
          <a:xfrm>
            <a:off x="5643570" y="428604"/>
            <a:ext cx="2928958" cy="646331"/>
          </a:xfrm>
          <a:prstGeom prst="rect">
            <a:avLst/>
          </a:prstGeom>
        </p:spPr>
        <p:txBody>
          <a:bodyPr wrap="square">
            <a:spAutoFit/>
          </a:bodyPr>
          <a:lstStyle/>
          <a:p>
            <a:r>
              <a:rPr lang="es-CL" dirty="0" smtClean="0"/>
              <a:t>20x+10y=500</a:t>
            </a:r>
          </a:p>
          <a:p>
            <a:r>
              <a:rPr lang="es-CL" dirty="0" smtClean="0"/>
              <a:t>10x+20y=700</a:t>
            </a:r>
            <a:endParaRPr lang="es-CL" dirty="0"/>
          </a:p>
        </p:txBody>
      </p:sp>
      <p:graphicFrame>
        <p:nvGraphicFramePr>
          <p:cNvPr id="4" name="3 Marcador de contenido"/>
          <p:cNvGraphicFramePr>
            <a:graphicFrameLocks noGrp="1"/>
          </p:cNvGraphicFramePr>
          <p:nvPr>
            <p:ph idx="1"/>
          </p:nvPr>
        </p:nvGraphicFramePr>
        <p:xfrm>
          <a:off x="1142976" y="1428736"/>
          <a:ext cx="7499349" cy="1793876"/>
        </p:xfrm>
        <a:graphic>
          <a:graphicData uri="http://schemas.openxmlformats.org/drawingml/2006/table">
            <a:tbl>
              <a:tblPr firstRow="1" bandRow="1">
                <a:tableStyleId>{073A0DAA-6AF3-43AB-8588-CEC1D06C72B9}</a:tableStyleId>
              </a:tblPr>
              <a:tblGrid>
                <a:gridCol w="2499783"/>
                <a:gridCol w="2500877"/>
                <a:gridCol w="2498689"/>
              </a:tblGrid>
              <a:tr h="513716">
                <a:tc>
                  <a:txBody>
                    <a:bodyPr/>
                    <a:lstStyle/>
                    <a:p>
                      <a:endParaRPr lang="es-CL" dirty="0"/>
                    </a:p>
                  </a:txBody>
                  <a:tcPr/>
                </a:tc>
                <a:tc>
                  <a:txBody>
                    <a:bodyPr/>
                    <a:lstStyle/>
                    <a:p>
                      <a:r>
                        <a:rPr lang="es-CL" dirty="0" smtClean="0"/>
                        <a:t> Remplazo 1</a:t>
                      </a:r>
                      <a:endParaRPr lang="es-CL" dirty="0"/>
                    </a:p>
                  </a:txBody>
                  <a:tcPr/>
                </a:tc>
                <a:tc>
                  <a:txBody>
                    <a:bodyPr/>
                    <a:lstStyle/>
                    <a:p>
                      <a:r>
                        <a:rPr lang="es-CL" dirty="0" smtClean="0"/>
                        <a:t>Remplazo</a:t>
                      </a:r>
                      <a:r>
                        <a:rPr lang="es-CL" baseline="0" dirty="0" smtClean="0"/>
                        <a:t> 2</a:t>
                      </a:r>
                      <a:endParaRPr lang="es-CL" dirty="0"/>
                    </a:p>
                  </a:txBody>
                  <a:tcPr/>
                </a:tc>
              </a:tr>
              <a:tr h="370840">
                <a:tc>
                  <a:txBody>
                    <a:bodyPr/>
                    <a:lstStyle/>
                    <a:p>
                      <a:r>
                        <a:rPr lang="es-CL" dirty="0" smtClean="0"/>
                        <a:t>Restricción</a:t>
                      </a:r>
                      <a:r>
                        <a:rPr lang="es-CL" baseline="0" dirty="0" smtClean="0"/>
                        <a:t> 1</a:t>
                      </a:r>
                      <a:endParaRPr lang="es-CL" dirty="0"/>
                    </a:p>
                  </a:txBody>
                  <a:tcPr/>
                </a:tc>
                <a:tc>
                  <a:txBody>
                    <a:bodyPr/>
                    <a:lstStyle/>
                    <a:p>
                      <a:r>
                        <a:rPr lang="es-CL" dirty="0" smtClean="0"/>
                        <a:t>X=0</a:t>
                      </a:r>
                    </a:p>
                    <a:p>
                      <a:r>
                        <a:rPr lang="es-CL" dirty="0" smtClean="0"/>
                        <a:t>Y =50</a:t>
                      </a:r>
                      <a:endParaRPr lang="es-CL" dirty="0"/>
                    </a:p>
                  </a:txBody>
                  <a:tcPr/>
                </a:tc>
                <a:tc>
                  <a:txBody>
                    <a:bodyPr/>
                    <a:lstStyle/>
                    <a:p>
                      <a:r>
                        <a:rPr lang="es-CL" dirty="0" smtClean="0"/>
                        <a:t>Y=0</a:t>
                      </a:r>
                    </a:p>
                    <a:p>
                      <a:r>
                        <a:rPr lang="es-CL" dirty="0" smtClean="0"/>
                        <a:t>X=25</a:t>
                      </a:r>
                      <a:endParaRPr lang="es-CL" dirty="0"/>
                    </a:p>
                  </a:txBody>
                  <a:tcPr/>
                </a:tc>
              </a:tr>
              <a:tr h="370840">
                <a:tc>
                  <a:txBody>
                    <a:bodyPr/>
                    <a:lstStyle/>
                    <a:p>
                      <a:r>
                        <a:rPr lang="es-CL" dirty="0" smtClean="0"/>
                        <a:t>Restricción</a:t>
                      </a:r>
                      <a:r>
                        <a:rPr lang="es-CL" baseline="0" dirty="0" smtClean="0"/>
                        <a:t> 2</a:t>
                      </a:r>
                      <a:endParaRPr lang="es-CL" dirty="0"/>
                    </a:p>
                  </a:txBody>
                  <a:tcPr/>
                </a:tc>
                <a:tc>
                  <a:txBody>
                    <a:bodyPr/>
                    <a:lstStyle/>
                    <a:p>
                      <a:r>
                        <a:rPr lang="es-CL" dirty="0" smtClean="0"/>
                        <a:t>X=0</a:t>
                      </a:r>
                    </a:p>
                    <a:p>
                      <a:r>
                        <a:rPr lang="es-CL" dirty="0" smtClean="0"/>
                        <a:t>Y=35</a:t>
                      </a:r>
                      <a:endParaRPr lang="es-CL" dirty="0"/>
                    </a:p>
                  </a:txBody>
                  <a:tcPr/>
                </a:tc>
                <a:tc>
                  <a:txBody>
                    <a:bodyPr/>
                    <a:lstStyle/>
                    <a:p>
                      <a:r>
                        <a:rPr lang="es-CL" dirty="0" smtClean="0"/>
                        <a:t>Y=0</a:t>
                      </a:r>
                    </a:p>
                    <a:p>
                      <a:r>
                        <a:rPr lang="es-CL" dirty="0" smtClean="0"/>
                        <a:t>X=70</a:t>
                      </a:r>
                      <a:endParaRPr lang="es-CL" dirty="0"/>
                    </a:p>
                  </a:txBody>
                  <a:tcPr/>
                </a:tc>
              </a:tr>
            </a:tbl>
          </a:graphicData>
        </a:graphic>
      </p:graphicFrame>
      <p:cxnSp>
        <p:nvCxnSpPr>
          <p:cNvPr id="28" name="27 Conector recto"/>
          <p:cNvCxnSpPr/>
          <p:nvPr/>
        </p:nvCxnSpPr>
        <p:spPr>
          <a:xfrm rot="16200000" flipH="1">
            <a:off x="1571604" y="5000636"/>
            <a:ext cx="1571636" cy="571504"/>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29 Conector recto"/>
          <p:cNvCxnSpPr/>
          <p:nvPr/>
        </p:nvCxnSpPr>
        <p:spPr>
          <a:xfrm>
            <a:off x="2071670" y="5429264"/>
            <a:ext cx="1928826" cy="642942"/>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fade">
                                      <p:cBhvr>
                                        <p:cTn id="14" dur="1000"/>
                                        <p:tgtEl>
                                          <p:spTgt spid="25"/>
                                        </p:tgtEl>
                                      </p:cBhvr>
                                    </p:animEffect>
                                    <p:anim calcmode="lin" valueType="num">
                                      <p:cBhvr>
                                        <p:cTn id="15" dur="1000" fill="hold"/>
                                        <p:tgtEl>
                                          <p:spTgt spid="25"/>
                                        </p:tgtEl>
                                        <p:attrNameLst>
                                          <p:attrName>ppt_x</p:attrName>
                                        </p:attrNameLst>
                                      </p:cBhvr>
                                      <p:tavLst>
                                        <p:tav tm="0">
                                          <p:val>
                                            <p:strVal val="#ppt_x"/>
                                          </p:val>
                                        </p:tav>
                                        <p:tav tm="100000">
                                          <p:val>
                                            <p:strVal val="#ppt_x"/>
                                          </p:val>
                                        </p:tav>
                                      </p:tavLst>
                                    </p:anim>
                                    <p:anim calcmode="lin" valueType="num">
                                      <p:cBhvr>
                                        <p:cTn id="1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Scale>
                                      <p:cBhvr>
                                        <p:cTn id="21"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4"/>
                                        </p:tgtEl>
                                        <p:attrNameLst>
                                          <p:attrName>ppt_x</p:attrName>
                                          <p:attrName>ppt_y</p:attrName>
                                        </p:attrNameLst>
                                      </p:cBhvr>
                                    </p:animMotion>
                                    <p:animEffect transition="in" filter="fade">
                                      <p:cBhvr>
                                        <p:cTn id="23" dur="1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additive="base">
                                        <p:cTn id="28" dur="500" fill="hold"/>
                                        <p:tgtEl>
                                          <p:spTgt spid="20"/>
                                        </p:tgtEl>
                                        <p:attrNameLst>
                                          <p:attrName>ppt_x</p:attrName>
                                        </p:attrNameLst>
                                      </p:cBhvr>
                                      <p:tavLst>
                                        <p:tav tm="0">
                                          <p:val>
                                            <p:strVal val="#ppt_x"/>
                                          </p:val>
                                        </p:tav>
                                        <p:tav tm="100000">
                                          <p:val>
                                            <p:strVal val="#ppt_x"/>
                                          </p:val>
                                        </p:tav>
                                      </p:tavLst>
                                    </p:anim>
                                    <p:anim calcmode="lin" valueType="num">
                                      <p:cBhvr additive="base">
                                        <p:cTn id="2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1" presetClass="entr" presetSubtype="4"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heel(4)">
                                      <p:cBhvr>
                                        <p:cTn id="34" dur="2000"/>
                                        <p:tgtEl>
                                          <p:spTgt spid="7"/>
                                        </p:tgtEl>
                                      </p:cBhvr>
                                    </p:animEffect>
                                  </p:childTnLst>
                                </p:cTn>
                              </p:par>
                              <p:par>
                                <p:cTn id="35" presetID="21" presetClass="entr" presetSubtype="4"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heel(4)">
                                      <p:cBhvr>
                                        <p:cTn id="37" dur="2000"/>
                                        <p:tgtEl>
                                          <p:spTgt spid="14"/>
                                        </p:tgtEl>
                                      </p:cBhvr>
                                    </p:animEffect>
                                  </p:childTnLst>
                                </p:cTn>
                              </p:par>
                              <p:par>
                                <p:cTn id="38" presetID="21" presetClass="entr" presetSubtype="4"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heel(4)">
                                      <p:cBhvr>
                                        <p:cTn id="40" dur="2000"/>
                                        <p:tgtEl>
                                          <p:spTgt spid="16"/>
                                        </p:tgtEl>
                                      </p:cBhvr>
                                    </p:animEffect>
                                  </p:childTnLst>
                                </p:cTn>
                              </p:par>
                              <p:par>
                                <p:cTn id="41" presetID="21" presetClass="entr" presetSubtype="4"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heel(4)">
                                      <p:cBhvr>
                                        <p:cTn id="43" dur="2000"/>
                                        <p:tgtEl>
                                          <p:spTgt spid="17"/>
                                        </p:tgtEl>
                                      </p:cBhvr>
                                    </p:animEffect>
                                  </p:childTnLst>
                                </p:cTn>
                              </p:par>
                              <p:par>
                                <p:cTn id="44" presetID="21" presetClass="entr" presetSubtype="4"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wheel(4)">
                                      <p:cBhvr>
                                        <p:cTn id="46" dur="2000"/>
                                        <p:tgtEl>
                                          <p:spTgt spid="18"/>
                                        </p:tgtEl>
                                      </p:cBhvr>
                                    </p:animEffect>
                                  </p:childTnLst>
                                </p:cTn>
                              </p:par>
                              <p:par>
                                <p:cTn id="47" presetID="21" presetClass="entr" presetSubtype="4"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heel(4)">
                                      <p:cBhvr>
                                        <p:cTn id="49" dur="2000"/>
                                        <p:tgtEl>
                                          <p:spTgt spid="19"/>
                                        </p:tgtEl>
                                      </p:cBhvr>
                                    </p:animEffect>
                                  </p:childTnLst>
                                </p:cTn>
                              </p:par>
                              <p:par>
                                <p:cTn id="50" presetID="21" presetClass="entr" presetSubtype="4"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heel(4)">
                                      <p:cBhvr>
                                        <p:cTn id="52" dur="2000"/>
                                        <p:tgtEl>
                                          <p:spTgt spid="21"/>
                                        </p:tgtEl>
                                      </p:cBhvr>
                                    </p:animEffect>
                                  </p:childTnLst>
                                </p:cTn>
                              </p:par>
                              <p:par>
                                <p:cTn id="53" presetID="21" presetClass="entr" presetSubtype="4"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heel(4)">
                                      <p:cBhvr>
                                        <p:cTn id="55" dur="2000"/>
                                        <p:tgtEl>
                                          <p:spTgt spid="22"/>
                                        </p:tgtEl>
                                      </p:cBhvr>
                                    </p:animEffect>
                                  </p:childTnLst>
                                </p:cTn>
                              </p:par>
                              <p:par>
                                <p:cTn id="56" presetID="21" presetClass="entr" presetSubtype="4"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wheel(4)">
                                      <p:cBhvr>
                                        <p:cTn id="58" dur="2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P spid="32" grpId="0" animBg="1"/>
      <p:bldP spid="2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728" y="214290"/>
            <a:ext cx="7498080" cy="6034110"/>
          </a:xfrm>
        </p:spPr>
        <p:txBody>
          <a:bodyPr/>
          <a:lstStyle/>
          <a:p>
            <a:pPr>
              <a:buNone/>
            </a:pPr>
            <a:r>
              <a:rPr lang="es-CL" dirty="0" smtClean="0"/>
              <a:t>Puntos esquina</a:t>
            </a:r>
          </a:p>
          <a:p>
            <a:pPr>
              <a:buNone/>
            </a:pPr>
            <a:r>
              <a:rPr lang="es-CL" dirty="0" smtClean="0"/>
              <a:t>(0,0)                 encontrar cuarto punto</a:t>
            </a:r>
          </a:p>
          <a:p>
            <a:pPr>
              <a:buNone/>
            </a:pPr>
            <a:r>
              <a:rPr lang="es-CL" dirty="0" smtClean="0"/>
              <a:t>(25,0)</a:t>
            </a:r>
          </a:p>
          <a:p>
            <a:pPr>
              <a:buNone/>
            </a:pPr>
            <a:r>
              <a:rPr lang="es-CL" dirty="0" smtClean="0"/>
              <a:t>(0,35)</a:t>
            </a:r>
          </a:p>
          <a:p>
            <a:pPr>
              <a:buNone/>
            </a:pPr>
            <a:r>
              <a:rPr lang="es-CL" dirty="0" smtClean="0"/>
              <a:t>(10,30)</a:t>
            </a:r>
          </a:p>
          <a:p>
            <a:pPr>
              <a:buNone/>
            </a:pPr>
            <a:endParaRPr lang="es-CL" dirty="0" smtClean="0"/>
          </a:p>
        </p:txBody>
      </p:sp>
      <p:sp>
        <p:nvSpPr>
          <p:cNvPr id="6" name="5 CuadroTexto"/>
          <p:cNvSpPr txBox="1"/>
          <p:nvPr/>
        </p:nvSpPr>
        <p:spPr>
          <a:xfrm>
            <a:off x="1571604" y="3500438"/>
            <a:ext cx="248786" cy="369332"/>
          </a:xfrm>
          <a:prstGeom prst="rect">
            <a:avLst/>
          </a:prstGeom>
          <a:noFill/>
        </p:spPr>
        <p:txBody>
          <a:bodyPr wrap="none" rtlCol="0">
            <a:spAutoFit/>
          </a:bodyPr>
          <a:lstStyle/>
          <a:p>
            <a:r>
              <a:rPr lang="es-CL" dirty="0" smtClean="0"/>
              <a:t> </a:t>
            </a:r>
          </a:p>
        </p:txBody>
      </p:sp>
      <p:sp>
        <p:nvSpPr>
          <p:cNvPr id="8" name="7 CuadroTexto"/>
          <p:cNvSpPr txBox="1"/>
          <p:nvPr/>
        </p:nvSpPr>
        <p:spPr>
          <a:xfrm>
            <a:off x="2428860" y="6143644"/>
            <a:ext cx="248786" cy="369332"/>
          </a:xfrm>
          <a:prstGeom prst="rect">
            <a:avLst/>
          </a:prstGeom>
          <a:noFill/>
        </p:spPr>
        <p:txBody>
          <a:bodyPr wrap="none" rtlCol="0">
            <a:spAutoFit/>
          </a:bodyPr>
          <a:lstStyle/>
          <a:p>
            <a:r>
              <a:rPr lang="es-CL" dirty="0" smtClean="0"/>
              <a:t> </a:t>
            </a:r>
          </a:p>
        </p:txBody>
      </p:sp>
      <p:sp>
        <p:nvSpPr>
          <p:cNvPr id="11" name="10 CuadroTexto"/>
          <p:cNvSpPr txBox="1"/>
          <p:nvPr/>
        </p:nvSpPr>
        <p:spPr>
          <a:xfrm>
            <a:off x="3143240" y="6143644"/>
            <a:ext cx="248786" cy="369332"/>
          </a:xfrm>
          <a:prstGeom prst="rect">
            <a:avLst/>
          </a:prstGeom>
          <a:noFill/>
        </p:spPr>
        <p:txBody>
          <a:bodyPr wrap="none" rtlCol="0">
            <a:spAutoFit/>
          </a:bodyPr>
          <a:lstStyle/>
          <a:p>
            <a:r>
              <a:rPr lang="es-CL" dirty="0" smtClean="0"/>
              <a:t> </a:t>
            </a:r>
          </a:p>
        </p:txBody>
      </p:sp>
      <p:sp>
        <p:nvSpPr>
          <p:cNvPr id="16" name="15 Rectángulo"/>
          <p:cNvSpPr/>
          <p:nvPr/>
        </p:nvSpPr>
        <p:spPr>
          <a:xfrm>
            <a:off x="4071934" y="3214686"/>
            <a:ext cx="3374835" cy="2308324"/>
          </a:xfrm>
          <a:prstGeom prst="rect">
            <a:avLst/>
          </a:prstGeom>
        </p:spPr>
        <p:txBody>
          <a:bodyPr wrap="none">
            <a:spAutoFit/>
          </a:bodyPr>
          <a:lstStyle/>
          <a:p>
            <a:r>
              <a:rPr lang="es-CL" dirty="0" smtClean="0"/>
              <a:t>Primera menos 2 veces la segunda</a:t>
            </a:r>
          </a:p>
          <a:p>
            <a:r>
              <a:rPr lang="es-CL" dirty="0" smtClean="0"/>
              <a:t>0x-30y=900</a:t>
            </a:r>
          </a:p>
          <a:p>
            <a:r>
              <a:rPr lang="es-CL" dirty="0" smtClean="0"/>
              <a:t>Y=30</a:t>
            </a:r>
          </a:p>
          <a:p>
            <a:r>
              <a:rPr lang="es-CL" dirty="0" smtClean="0"/>
              <a:t>Remplazamos para obtener x</a:t>
            </a:r>
          </a:p>
          <a:p>
            <a:r>
              <a:rPr lang="es-CL" dirty="0" smtClean="0"/>
              <a:t>X=10</a:t>
            </a:r>
          </a:p>
          <a:p>
            <a:endParaRPr lang="es-CL" dirty="0" smtClean="0"/>
          </a:p>
          <a:p>
            <a:r>
              <a:rPr lang="es-CL" dirty="0" smtClean="0"/>
              <a:t>(10,30)</a:t>
            </a:r>
          </a:p>
          <a:p>
            <a:endParaRPr lang="es-CL" dirty="0"/>
          </a:p>
        </p:txBody>
      </p:sp>
      <p:sp>
        <p:nvSpPr>
          <p:cNvPr id="17" name="16 Rectángulo"/>
          <p:cNvSpPr/>
          <p:nvPr/>
        </p:nvSpPr>
        <p:spPr>
          <a:xfrm>
            <a:off x="4429124" y="2214554"/>
            <a:ext cx="1857372" cy="646331"/>
          </a:xfrm>
          <a:prstGeom prst="rect">
            <a:avLst/>
          </a:prstGeom>
        </p:spPr>
        <p:txBody>
          <a:bodyPr wrap="square">
            <a:spAutoFit/>
          </a:bodyPr>
          <a:lstStyle/>
          <a:p>
            <a:r>
              <a:rPr lang="es-CL" dirty="0" smtClean="0"/>
              <a:t>20x+10y=500</a:t>
            </a:r>
          </a:p>
          <a:p>
            <a:r>
              <a:rPr lang="es-CL" dirty="0" smtClean="0"/>
              <a:t>10x+20y=700</a:t>
            </a:r>
            <a:endParaRPr lang="es-CL" dirty="0"/>
          </a:p>
        </p:txBody>
      </p:sp>
      <p:cxnSp>
        <p:nvCxnSpPr>
          <p:cNvPr id="18" name="17 Conector recto de flecha"/>
          <p:cNvCxnSpPr/>
          <p:nvPr/>
        </p:nvCxnSpPr>
        <p:spPr>
          <a:xfrm rot="5400000" flipH="1" flipV="1">
            <a:off x="820711" y="4822041"/>
            <a:ext cx="250112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18 Conector recto de flecha"/>
          <p:cNvCxnSpPr/>
          <p:nvPr/>
        </p:nvCxnSpPr>
        <p:spPr>
          <a:xfrm>
            <a:off x="2071670" y="6072206"/>
            <a:ext cx="342902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 name="19 CuadroTexto"/>
          <p:cNvSpPr txBox="1"/>
          <p:nvPr/>
        </p:nvSpPr>
        <p:spPr>
          <a:xfrm>
            <a:off x="1571604" y="3500438"/>
            <a:ext cx="388248" cy="369332"/>
          </a:xfrm>
          <a:prstGeom prst="rect">
            <a:avLst/>
          </a:prstGeom>
          <a:noFill/>
        </p:spPr>
        <p:txBody>
          <a:bodyPr wrap="none" rtlCol="0">
            <a:spAutoFit/>
          </a:bodyPr>
          <a:lstStyle/>
          <a:p>
            <a:r>
              <a:rPr lang="es-CL" dirty="0" smtClean="0"/>
              <a:t>Y </a:t>
            </a:r>
          </a:p>
        </p:txBody>
      </p:sp>
      <p:sp>
        <p:nvSpPr>
          <p:cNvPr id="21" name="20 CuadroTexto"/>
          <p:cNvSpPr txBox="1"/>
          <p:nvPr/>
        </p:nvSpPr>
        <p:spPr>
          <a:xfrm>
            <a:off x="5643570" y="5929330"/>
            <a:ext cx="348172" cy="369332"/>
          </a:xfrm>
          <a:prstGeom prst="rect">
            <a:avLst/>
          </a:prstGeom>
          <a:noFill/>
        </p:spPr>
        <p:txBody>
          <a:bodyPr wrap="none" rtlCol="0">
            <a:spAutoFit/>
          </a:bodyPr>
          <a:lstStyle/>
          <a:p>
            <a:r>
              <a:rPr lang="es-CL" dirty="0" smtClean="0"/>
              <a:t>X</a:t>
            </a:r>
          </a:p>
        </p:txBody>
      </p:sp>
      <p:sp>
        <p:nvSpPr>
          <p:cNvPr id="22" name="21 CuadroTexto"/>
          <p:cNvSpPr txBox="1"/>
          <p:nvPr/>
        </p:nvSpPr>
        <p:spPr>
          <a:xfrm>
            <a:off x="2428860" y="6143644"/>
            <a:ext cx="479618" cy="369332"/>
          </a:xfrm>
          <a:prstGeom prst="rect">
            <a:avLst/>
          </a:prstGeom>
          <a:noFill/>
        </p:spPr>
        <p:txBody>
          <a:bodyPr wrap="none" rtlCol="0">
            <a:spAutoFit/>
          </a:bodyPr>
          <a:lstStyle/>
          <a:p>
            <a:r>
              <a:rPr lang="es-CL" dirty="0" smtClean="0"/>
              <a:t>25 </a:t>
            </a:r>
          </a:p>
        </p:txBody>
      </p:sp>
      <p:sp>
        <p:nvSpPr>
          <p:cNvPr id="23" name="22 CuadroTexto"/>
          <p:cNvSpPr txBox="1"/>
          <p:nvPr/>
        </p:nvSpPr>
        <p:spPr>
          <a:xfrm>
            <a:off x="1500166" y="4286256"/>
            <a:ext cx="479618" cy="369332"/>
          </a:xfrm>
          <a:prstGeom prst="rect">
            <a:avLst/>
          </a:prstGeom>
          <a:noFill/>
        </p:spPr>
        <p:txBody>
          <a:bodyPr wrap="none" rtlCol="0">
            <a:spAutoFit/>
          </a:bodyPr>
          <a:lstStyle/>
          <a:p>
            <a:r>
              <a:rPr lang="es-CL" dirty="0" smtClean="0"/>
              <a:t>50 </a:t>
            </a:r>
          </a:p>
        </p:txBody>
      </p:sp>
      <p:sp>
        <p:nvSpPr>
          <p:cNvPr id="24" name="23 CuadroTexto"/>
          <p:cNvSpPr txBox="1"/>
          <p:nvPr/>
        </p:nvSpPr>
        <p:spPr>
          <a:xfrm>
            <a:off x="1500166" y="5286388"/>
            <a:ext cx="415498" cy="369332"/>
          </a:xfrm>
          <a:prstGeom prst="rect">
            <a:avLst/>
          </a:prstGeom>
          <a:noFill/>
        </p:spPr>
        <p:txBody>
          <a:bodyPr wrap="none" rtlCol="0">
            <a:spAutoFit/>
          </a:bodyPr>
          <a:lstStyle/>
          <a:p>
            <a:r>
              <a:rPr lang="es-CL" dirty="0" smtClean="0"/>
              <a:t>35</a:t>
            </a:r>
          </a:p>
        </p:txBody>
      </p:sp>
      <p:sp>
        <p:nvSpPr>
          <p:cNvPr id="25" name="24 CuadroTexto"/>
          <p:cNvSpPr txBox="1"/>
          <p:nvPr/>
        </p:nvSpPr>
        <p:spPr>
          <a:xfrm>
            <a:off x="3786182" y="6143644"/>
            <a:ext cx="479618" cy="369332"/>
          </a:xfrm>
          <a:prstGeom prst="rect">
            <a:avLst/>
          </a:prstGeom>
          <a:noFill/>
        </p:spPr>
        <p:txBody>
          <a:bodyPr wrap="none" rtlCol="0">
            <a:spAutoFit/>
          </a:bodyPr>
          <a:lstStyle/>
          <a:p>
            <a:r>
              <a:rPr lang="es-CL" dirty="0" smtClean="0"/>
              <a:t>70 </a:t>
            </a:r>
          </a:p>
        </p:txBody>
      </p:sp>
      <p:sp>
        <p:nvSpPr>
          <p:cNvPr id="26" name="25 Estrella de 5 puntas"/>
          <p:cNvSpPr/>
          <p:nvPr/>
        </p:nvSpPr>
        <p:spPr>
          <a:xfrm>
            <a:off x="2143108" y="5715016"/>
            <a:ext cx="428628" cy="271458"/>
          </a:xfrm>
          <a:prstGeom prst="star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cxnSp>
        <p:nvCxnSpPr>
          <p:cNvPr id="27" name="26 Conector recto"/>
          <p:cNvCxnSpPr/>
          <p:nvPr/>
        </p:nvCxnSpPr>
        <p:spPr>
          <a:xfrm rot="16200000" flipH="1">
            <a:off x="1571604" y="5000636"/>
            <a:ext cx="1571636" cy="571504"/>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27 Conector recto"/>
          <p:cNvCxnSpPr/>
          <p:nvPr/>
        </p:nvCxnSpPr>
        <p:spPr>
          <a:xfrm>
            <a:off x="2071670" y="5429264"/>
            <a:ext cx="1928826" cy="642942"/>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1000"/>
                                        <p:tgtEl>
                                          <p:spTgt spid="16">
                                            <p:txEl>
                                              <p:pRg st="0" end="0"/>
                                            </p:txEl>
                                          </p:spTgt>
                                        </p:tgtEl>
                                      </p:cBhvr>
                                    </p:animEffect>
                                    <p:anim calcmode="lin" valueType="num">
                                      <p:cBhvr>
                                        <p:cTn id="8"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1000"/>
                                        <p:tgtEl>
                                          <p:spTgt spid="16">
                                            <p:txEl>
                                              <p:pRg st="1" end="1"/>
                                            </p:txEl>
                                          </p:spTgt>
                                        </p:tgtEl>
                                      </p:cBhvr>
                                    </p:animEffect>
                                    <p:anim calcmode="lin" valueType="num">
                                      <p:cBhvr>
                                        <p:cTn id="13"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1000"/>
                                        <p:tgtEl>
                                          <p:spTgt spid="16">
                                            <p:txEl>
                                              <p:pRg st="2" end="2"/>
                                            </p:txEl>
                                          </p:spTgt>
                                        </p:tgtEl>
                                      </p:cBhvr>
                                    </p:animEffect>
                                    <p:anim calcmode="lin" valueType="num">
                                      <p:cBhvr>
                                        <p:cTn id="18"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1000"/>
                                        <p:tgtEl>
                                          <p:spTgt spid="16">
                                            <p:txEl>
                                              <p:pRg st="3" end="3"/>
                                            </p:txEl>
                                          </p:spTgt>
                                        </p:tgtEl>
                                      </p:cBhvr>
                                    </p:animEffect>
                                    <p:anim calcmode="lin" valueType="num">
                                      <p:cBhvr>
                                        <p:cTn id="23"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1000"/>
                                        <p:tgtEl>
                                          <p:spTgt spid="16">
                                            <p:txEl>
                                              <p:pRg st="4" end="4"/>
                                            </p:txEl>
                                          </p:spTgt>
                                        </p:tgtEl>
                                      </p:cBhvr>
                                    </p:animEffect>
                                    <p:anim calcmode="lin" valueType="num">
                                      <p:cBhvr>
                                        <p:cTn id="28"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6">
                                            <p:txEl>
                                              <p:pRg st="6" end="6"/>
                                            </p:txEl>
                                          </p:spTgt>
                                        </p:tgtEl>
                                        <p:attrNameLst>
                                          <p:attrName>style.visibility</p:attrName>
                                        </p:attrNameLst>
                                      </p:cBhvr>
                                      <p:to>
                                        <p:strVal val="visible"/>
                                      </p:to>
                                    </p:set>
                                    <p:animEffect transition="in" filter="fade">
                                      <p:cBhvr>
                                        <p:cTn id="32" dur="1000"/>
                                        <p:tgtEl>
                                          <p:spTgt spid="16">
                                            <p:txEl>
                                              <p:pRg st="6" end="6"/>
                                            </p:txEl>
                                          </p:spTgt>
                                        </p:tgtEl>
                                      </p:cBhvr>
                                    </p:animEffect>
                                    <p:anim calcmode="lin" valueType="num">
                                      <p:cBhvr>
                                        <p:cTn id="33"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ntr" presetSubtype="4"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heel(4)">
                                      <p:cBhvr>
                                        <p:cTn id="39" dur="2000"/>
                                        <p:tgtEl>
                                          <p:spTgt spid="18"/>
                                        </p:tgtEl>
                                      </p:cBhvr>
                                    </p:animEffect>
                                  </p:childTnLst>
                                </p:cTn>
                              </p:par>
                              <p:par>
                                <p:cTn id="40" presetID="21" presetClass="entr" presetSubtype="4"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heel(4)">
                                      <p:cBhvr>
                                        <p:cTn id="42" dur="2000"/>
                                        <p:tgtEl>
                                          <p:spTgt spid="19"/>
                                        </p:tgtEl>
                                      </p:cBhvr>
                                    </p:animEffect>
                                  </p:childTnLst>
                                </p:cTn>
                              </p:par>
                              <p:par>
                                <p:cTn id="43" presetID="21" presetClass="entr" presetSubtype="4"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heel(4)">
                                      <p:cBhvr>
                                        <p:cTn id="45" dur="2000"/>
                                        <p:tgtEl>
                                          <p:spTgt spid="20"/>
                                        </p:tgtEl>
                                      </p:cBhvr>
                                    </p:animEffect>
                                  </p:childTnLst>
                                </p:cTn>
                              </p:par>
                              <p:par>
                                <p:cTn id="46" presetID="21" presetClass="entr" presetSubtype="4"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wheel(4)">
                                      <p:cBhvr>
                                        <p:cTn id="48" dur="2000"/>
                                        <p:tgtEl>
                                          <p:spTgt spid="21"/>
                                        </p:tgtEl>
                                      </p:cBhvr>
                                    </p:animEffect>
                                  </p:childTnLst>
                                </p:cTn>
                              </p:par>
                              <p:par>
                                <p:cTn id="49" presetID="21"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heel(4)">
                                      <p:cBhvr>
                                        <p:cTn id="51" dur="2000"/>
                                        <p:tgtEl>
                                          <p:spTgt spid="22"/>
                                        </p:tgtEl>
                                      </p:cBhvr>
                                    </p:animEffect>
                                  </p:childTnLst>
                                </p:cTn>
                              </p:par>
                              <p:par>
                                <p:cTn id="52" presetID="21" presetClass="entr" presetSubtype="4"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heel(4)">
                                      <p:cBhvr>
                                        <p:cTn id="54" dur="2000"/>
                                        <p:tgtEl>
                                          <p:spTgt spid="23"/>
                                        </p:tgtEl>
                                      </p:cBhvr>
                                    </p:animEffect>
                                  </p:childTnLst>
                                </p:cTn>
                              </p:par>
                              <p:par>
                                <p:cTn id="55" presetID="21" presetClass="entr" presetSubtype="4"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wheel(4)">
                                      <p:cBhvr>
                                        <p:cTn id="57" dur="2000"/>
                                        <p:tgtEl>
                                          <p:spTgt spid="24"/>
                                        </p:tgtEl>
                                      </p:cBhvr>
                                    </p:animEffect>
                                  </p:childTnLst>
                                </p:cTn>
                              </p:par>
                              <p:par>
                                <p:cTn id="58" presetID="21" presetClass="entr" presetSubtype="4" fill="hold" grpId="0" nodeType="with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heel(4)">
                                      <p:cBhvr>
                                        <p:cTn id="60" dur="2000"/>
                                        <p:tgtEl>
                                          <p:spTgt spid="25"/>
                                        </p:tgtEl>
                                      </p:cBhvr>
                                    </p:animEffect>
                                  </p:childTnLst>
                                </p:cTn>
                              </p:par>
                              <p:par>
                                <p:cTn id="61" presetID="21" presetClass="entr" presetSubtype="4"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4)">
                                      <p:cBhvr>
                                        <p:cTn id="63"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25" grpId="0"/>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Remplazar y evaluar</a:t>
            </a:r>
            <a:endParaRPr lang="es-CL" dirty="0"/>
          </a:p>
        </p:txBody>
      </p:sp>
      <p:pic>
        <p:nvPicPr>
          <p:cNvPr id="4" name="Picture 2"/>
          <p:cNvPicPr>
            <a:picLocks noGrp="1" noChangeAspect="1" noChangeArrowheads="1"/>
          </p:cNvPicPr>
          <p:nvPr>
            <p:ph idx="1"/>
          </p:nvPr>
        </p:nvPicPr>
        <p:blipFill>
          <a:blip r:embed="rId2"/>
          <a:srcRect b="78771"/>
          <a:stretch>
            <a:fillRect/>
          </a:stretch>
        </p:blipFill>
        <p:spPr bwMode="auto">
          <a:xfrm>
            <a:off x="1357290" y="1500174"/>
            <a:ext cx="3371850" cy="361950"/>
          </a:xfrm>
          <a:prstGeom prst="rect">
            <a:avLst/>
          </a:prstGeom>
          <a:noFill/>
          <a:ln w="9525">
            <a:noFill/>
            <a:miter lim="800000"/>
            <a:headEnd/>
            <a:tailEnd/>
          </a:ln>
          <a:effectLst/>
        </p:spPr>
      </p:pic>
      <p:sp>
        <p:nvSpPr>
          <p:cNvPr id="8" name="7 CuadroTexto"/>
          <p:cNvSpPr txBox="1"/>
          <p:nvPr/>
        </p:nvSpPr>
        <p:spPr>
          <a:xfrm>
            <a:off x="1500166" y="5000636"/>
            <a:ext cx="7072361" cy="923330"/>
          </a:xfrm>
          <a:prstGeom prst="rect">
            <a:avLst/>
          </a:prstGeom>
          <a:noFill/>
        </p:spPr>
        <p:txBody>
          <a:bodyPr wrap="square" rtlCol="0">
            <a:spAutoFit/>
          </a:bodyPr>
          <a:lstStyle/>
          <a:p>
            <a:r>
              <a:rPr lang="es-CL" dirty="0" smtClean="0"/>
              <a:t>Para maximizar la producción se necesita producir 10 cuartos de revelador fino y 30 de extrafino con esto se obtendrá una ganancia de 38.000</a:t>
            </a:r>
            <a:endParaRPr lang="es-CL" dirty="0"/>
          </a:p>
        </p:txBody>
      </p:sp>
      <p:graphicFrame>
        <p:nvGraphicFramePr>
          <p:cNvPr id="6" name="5 Tabla"/>
          <p:cNvGraphicFramePr>
            <a:graphicFrameLocks noGrp="1"/>
          </p:cNvGraphicFramePr>
          <p:nvPr/>
        </p:nvGraphicFramePr>
        <p:xfrm>
          <a:off x="1428728" y="2571744"/>
          <a:ext cx="6096000" cy="1854200"/>
        </p:xfrm>
        <a:graphic>
          <a:graphicData uri="http://schemas.openxmlformats.org/drawingml/2006/table">
            <a:tbl>
              <a:tblPr firstRow="1" bandRow="1">
                <a:tableStyleId>{F5AB1C69-6EDB-4FF4-983F-18BD219EF322}</a:tableStyleId>
              </a:tblPr>
              <a:tblGrid>
                <a:gridCol w="2032000"/>
                <a:gridCol w="2032000"/>
                <a:gridCol w="2032000"/>
              </a:tblGrid>
              <a:tr h="370840">
                <a:tc>
                  <a:txBody>
                    <a:bodyPr/>
                    <a:lstStyle/>
                    <a:p>
                      <a:r>
                        <a:rPr lang="es-CL" dirty="0" smtClean="0"/>
                        <a:t>       x</a:t>
                      </a:r>
                      <a:endParaRPr lang="es-CL" dirty="0"/>
                    </a:p>
                  </a:txBody>
                  <a:tcPr/>
                </a:tc>
                <a:tc>
                  <a:txBody>
                    <a:bodyPr/>
                    <a:lstStyle/>
                    <a:p>
                      <a:r>
                        <a:rPr lang="es-CL" dirty="0" smtClean="0"/>
                        <a:t>       y</a:t>
                      </a:r>
                      <a:endParaRPr lang="es-CL" dirty="0"/>
                    </a:p>
                  </a:txBody>
                  <a:tcPr/>
                </a:tc>
                <a:tc>
                  <a:txBody>
                    <a:bodyPr/>
                    <a:lstStyle/>
                    <a:p>
                      <a:r>
                        <a:rPr lang="es-CL" dirty="0" smtClean="0"/>
                        <a:t>  valor</a:t>
                      </a:r>
                      <a:endParaRPr lang="es-CL" dirty="0"/>
                    </a:p>
                  </a:txBody>
                  <a:tcPr/>
                </a:tc>
              </a:tr>
              <a:tr h="370840">
                <a:tc>
                  <a:txBody>
                    <a:bodyPr/>
                    <a:lstStyle/>
                    <a:p>
                      <a:r>
                        <a:rPr lang="es-CL" dirty="0" smtClean="0"/>
                        <a:t>0</a:t>
                      </a:r>
                      <a:endParaRPr lang="es-CL" dirty="0"/>
                    </a:p>
                  </a:txBody>
                  <a:tcPr/>
                </a:tc>
                <a:tc>
                  <a:txBody>
                    <a:bodyPr/>
                    <a:lstStyle/>
                    <a:p>
                      <a:r>
                        <a:rPr lang="es-CL" dirty="0" smtClean="0"/>
                        <a:t>0</a:t>
                      </a:r>
                      <a:endParaRPr lang="es-CL" dirty="0"/>
                    </a:p>
                  </a:txBody>
                  <a:tcPr/>
                </a:tc>
                <a:tc>
                  <a:txBody>
                    <a:bodyPr/>
                    <a:lstStyle/>
                    <a:p>
                      <a:endParaRPr lang="es-CL" dirty="0"/>
                    </a:p>
                  </a:txBody>
                  <a:tcPr/>
                </a:tc>
              </a:tr>
              <a:tr h="370840">
                <a:tc>
                  <a:txBody>
                    <a:bodyPr/>
                    <a:lstStyle/>
                    <a:p>
                      <a:r>
                        <a:rPr lang="es-CL" dirty="0" smtClean="0"/>
                        <a:t>25</a:t>
                      </a:r>
                      <a:endParaRPr lang="es-CL" dirty="0"/>
                    </a:p>
                  </a:txBody>
                  <a:tcPr/>
                </a:tc>
                <a:tc>
                  <a:txBody>
                    <a:bodyPr/>
                    <a:lstStyle/>
                    <a:p>
                      <a:r>
                        <a:rPr lang="es-CL" dirty="0" smtClean="0"/>
                        <a:t>0</a:t>
                      </a:r>
                      <a:endParaRPr lang="es-CL" dirty="0"/>
                    </a:p>
                  </a:txBody>
                  <a:tcPr/>
                </a:tc>
                <a:tc>
                  <a:txBody>
                    <a:bodyPr/>
                    <a:lstStyle/>
                    <a:p>
                      <a:endParaRPr lang="es-CL" dirty="0"/>
                    </a:p>
                  </a:txBody>
                  <a:tcPr/>
                </a:tc>
              </a:tr>
              <a:tr h="370840">
                <a:tc>
                  <a:txBody>
                    <a:bodyPr/>
                    <a:lstStyle/>
                    <a:p>
                      <a:r>
                        <a:rPr lang="es-CL" dirty="0" smtClean="0"/>
                        <a:t>0</a:t>
                      </a:r>
                      <a:endParaRPr lang="es-CL" dirty="0"/>
                    </a:p>
                  </a:txBody>
                  <a:tcPr/>
                </a:tc>
                <a:tc>
                  <a:txBody>
                    <a:bodyPr/>
                    <a:lstStyle/>
                    <a:p>
                      <a:r>
                        <a:rPr lang="es-CL" dirty="0" smtClean="0"/>
                        <a:t>35</a:t>
                      </a:r>
                      <a:endParaRPr lang="es-CL" dirty="0"/>
                    </a:p>
                  </a:txBody>
                  <a:tcPr/>
                </a:tc>
                <a:tc>
                  <a:txBody>
                    <a:bodyPr/>
                    <a:lstStyle/>
                    <a:p>
                      <a:endParaRPr lang="es-CL" dirty="0"/>
                    </a:p>
                  </a:txBody>
                  <a:tcPr/>
                </a:tc>
              </a:tr>
              <a:tr h="370840">
                <a:tc>
                  <a:txBody>
                    <a:bodyPr/>
                    <a:lstStyle/>
                    <a:p>
                      <a:r>
                        <a:rPr lang="es-CL" dirty="0" smtClean="0"/>
                        <a:t>10</a:t>
                      </a:r>
                      <a:endParaRPr lang="es-CL" dirty="0"/>
                    </a:p>
                  </a:txBody>
                  <a:tcPr/>
                </a:tc>
                <a:tc>
                  <a:txBody>
                    <a:bodyPr/>
                    <a:lstStyle/>
                    <a:p>
                      <a:r>
                        <a:rPr lang="es-CL" dirty="0" smtClean="0"/>
                        <a:t>30</a:t>
                      </a:r>
                      <a:endParaRPr lang="es-CL" dirty="0"/>
                    </a:p>
                  </a:txBody>
                  <a:tcPr/>
                </a:tc>
                <a:tc>
                  <a:txBody>
                    <a:bodyPr/>
                    <a:lstStyle/>
                    <a:p>
                      <a:endParaRPr lang="es-CL" dirty="0"/>
                    </a:p>
                  </a:txBody>
                  <a:tcPr/>
                </a:tc>
              </a:tr>
            </a:tbl>
          </a:graphicData>
        </a:graphic>
      </p:graphicFrame>
      <p:graphicFrame>
        <p:nvGraphicFramePr>
          <p:cNvPr id="7" name="6 Tabla"/>
          <p:cNvGraphicFramePr>
            <a:graphicFrameLocks noGrp="1"/>
          </p:cNvGraphicFramePr>
          <p:nvPr/>
        </p:nvGraphicFramePr>
        <p:xfrm>
          <a:off x="1428728" y="2571744"/>
          <a:ext cx="6096000" cy="1854200"/>
        </p:xfrm>
        <a:graphic>
          <a:graphicData uri="http://schemas.openxmlformats.org/drawingml/2006/table">
            <a:tbl>
              <a:tblPr firstRow="1" bandRow="1">
                <a:tableStyleId>{F5AB1C69-6EDB-4FF4-983F-18BD219EF322}</a:tableStyleId>
              </a:tblPr>
              <a:tblGrid>
                <a:gridCol w="2032000"/>
                <a:gridCol w="2032000"/>
                <a:gridCol w="2032000"/>
              </a:tblGrid>
              <a:tr h="370840">
                <a:tc>
                  <a:txBody>
                    <a:bodyPr/>
                    <a:lstStyle/>
                    <a:p>
                      <a:r>
                        <a:rPr lang="es-CL" dirty="0" smtClean="0"/>
                        <a:t>       x</a:t>
                      </a:r>
                      <a:endParaRPr lang="es-CL" dirty="0"/>
                    </a:p>
                  </a:txBody>
                  <a:tcPr/>
                </a:tc>
                <a:tc>
                  <a:txBody>
                    <a:bodyPr/>
                    <a:lstStyle/>
                    <a:p>
                      <a:r>
                        <a:rPr lang="es-CL" dirty="0" smtClean="0"/>
                        <a:t>       y</a:t>
                      </a:r>
                      <a:endParaRPr lang="es-CL" dirty="0"/>
                    </a:p>
                  </a:txBody>
                  <a:tcPr/>
                </a:tc>
                <a:tc>
                  <a:txBody>
                    <a:bodyPr/>
                    <a:lstStyle/>
                    <a:p>
                      <a:r>
                        <a:rPr lang="es-CL" dirty="0" smtClean="0"/>
                        <a:t>  valor</a:t>
                      </a:r>
                      <a:endParaRPr lang="es-CL" dirty="0"/>
                    </a:p>
                  </a:txBody>
                  <a:tcPr/>
                </a:tc>
              </a:tr>
              <a:tr h="370840">
                <a:tc>
                  <a:txBody>
                    <a:bodyPr/>
                    <a:lstStyle/>
                    <a:p>
                      <a:r>
                        <a:rPr lang="es-CL" dirty="0" smtClean="0"/>
                        <a:t>0</a:t>
                      </a:r>
                      <a:endParaRPr lang="es-CL" dirty="0"/>
                    </a:p>
                  </a:txBody>
                  <a:tcPr/>
                </a:tc>
                <a:tc>
                  <a:txBody>
                    <a:bodyPr/>
                    <a:lstStyle/>
                    <a:p>
                      <a:r>
                        <a:rPr lang="es-CL" dirty="0" smtClean="0"/>
                        <a:t>0</a:t>
                      </a:r>
                      <a:endParaRPr lang="es-CL" dirty="0"/>
                    </a:p>
                  </a:txBody>
                  <a:tcPr/>
                </a:tc>
                <a:tc>
                  <a:txBody>
                    <a:bodyPr/>
                    <a:lstStyle/>
                    <a:p>
                      <a:r>
                        <a:rPr lang="es-CL" dirty="0" smtClean="0"/>
                        <a:t>0</a:t>
                      </a:r>
                      <a:endParaRPr lang="es-CL" dirty="0"/>
                    </a:p>
                  </a:txBody>
                  <a:tcPr/>
                </a:tc>
              </a:tr>
              <a:tr h="370840">
                <a:tc>
                  <a:txBody>
                    <a:bodyPr/>
                    <a:lstStyle/>
                    <a:p>
                      <a:r>
                        <a:rPr lang="es-CL" dirty="0" smtClean="0"/>
                        <a:t>25</a:t>
                      </a:r>
                      <a:endParaRPr lang="es-CL" dirty="0"/>
                    </a:p>
                  </a:txBody>
                  <a:tcPr/>
                </a:tc>
                <a:tc>
                  <a:txBody>
                    <a:bodyPr/>
                    <a:lstStyle/>
                    <a:p>
                      <a:r>
                        <a:rPr lang="es-CL" dirty="0" smtClean="0"/>
                        <a:t>0</a:t>
                      </a:r>
                      <a:endParaRPr lang="es-CL" dirty="0"/>
                    </a:p>
                  </a:txBody>
                  <a:tcPr/>
                </a:tc>
                <a:tc>
                  <a:txBody>
                    <a:bodyPr/>
                    <a:lstStyle/>
                    <a:p>
                      <a:r>
                        <a:rPr lang="es-CL" dirty="0" smtClean="0"/>
                        <a:t>20.000</a:t>
                      </a:r>
                      <a:endParaRPr lang="es-CL" dirty="0"/>
                    </a:p>
                  </a:txBody>
                  <a:tcPr/>
                </a:tc>
              </a:tr>
              <a:tr h="370840">
                <a:tc>
                  <a:txBody>
                    <a:bodyPr/>
                    <a:lstStyle/>
                    <a:p>
                      <a:r>
                        <a:rPr lang="es-CL" dirty="0" smtClean="0"/>
                        <a:t>0</a:t>
                      </a:r>
                      <a:endParaRPr lang="es-CL" dirty="0"/>
                    </a:p>
                  </a:txBody>
                  <a:tcPr/>
                </a:tc>
                <a:tc>
                  <a:txBody>
                    <a:bodyPr/>
                    <a:lstStyle/>
                    <a:p>
                      <a:r>
                        <a:rPr lang="es-CL" dirty="0" smtClean="0"/>
                        <a:t>35</a:t>
                      </a:r>
                      <a:endParaRPr lang="es-CL" dirty="0"/>
                    </a:p>
                  </a:txBody>
                  <a:tcPr/>
                </a:tc>
                <a:tc>
                  <a:txBody>
                    <a:bodyPr/>
                    <a:lstStyle/>
                    <a:p>
                      <a:r>
                        <a:rPr lang="es-CL" dirty="0" smtClean="0"/>
                        <a:t>35.000</a:t>
                      </a:r>
                      <a:endParaRPr lang="es-CL" dirty="0"/>
                    </a:p>
                  </a:txBody>
                  <a:tcPr/>
                </a:tc>
              </a:tr>
              <a:tr h="370840">
                <a:tc>
                  <a:txBody>
                    <a:bodyPr/>
                    <a:lstStyle/>
                    <a:p>
                      <a:r>
                        <a:rPr lang="es-CL" dirty="0" smtClean="0"/>
                        <a:t>10</a:t>
                      </a:r>
                      <a:endParaRPr lang="es-CL" dirty="0"/>
                    </a:p>
                  </a:txBody>
                  <a:tcPr/>
                </a:tc>
                <a:tc>
                  <a:txBody>
                    <a:bodyPr/>
                    <a:lstStyle/>
                    <a:p>
                      <a:r>
                        <a:rPr lang="es-CL" dirty="0" smtClean="0"/>
                        <a:t>30</a:t>
                      </a:r>
                      <a:endParaRPr lang="es-CL" dirty="0"/>
                    </a:p>
                  </a:txBody>
                  <a:tcPr/>
                </a:tc>
                <a:tc>
                  <a:txBody>
                    <a:bodyPr/>
                    <a:lstStyle/>
                    <a:p>
                      <a:r>
                        <a:rPr lang="es-CL" dirty="0" smtClean="0"/>
                        <a:t>38.000</a:t>
                      </a:r>
                      <a:endParaRPr lang="es-CL" dirty="0"/>
                    </a:p>
                  </a:txBody>
                  <a:tcPr/>
                </a:tc>
              </a:tr>
            </a:tbl>
          </a:graphicData>
        </a:graphic>
      </p:graphicFrame>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additive="base">
                                        <p:cTn id="2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inveoperaciones.files.wordpress.com/2012/05/io-23.jpg"/>
          <p:cNvPicPr>
            <a:picLocks noChangeAspect="1" noChangeArrowheads="1"/>
          </p:cNvPicPr>
          <p:nvPr/>
        </p:nvPicPr>
        <p:blipFill>
          <a:blip r:embed="rId2"/>
          <a:srcRect/>
          <a:stretch>
            <a:fillRect/>
          </a:stretch>
        </p:blipFill>
        <p:spPr bwMode="auto">
          <a:xfrm>
            <a:off x="5286380" y="285728"/>
            <a:ext cx="3543300" cy="2428892"/>
          </a:xfrm>
          <a:prstGeom prst="rect">
            <a:avLst/>
          </a:prstGeom>
          <a:noFill/>
        </p:spPr>
      </p:pic>
      <p:sp>
        <p:nvSpPr>
          <p:cNvPr id="2" name="1 Título"/>
          <p:cNvSpPr>
            <a:spLocks noGrp="1"/>
          </p:cNvSpPr>
          <p:nvPr>
            <p:ph type="ctrTitle"/>
          </p:nvPr>
        </p:nvSpPr>
        <p:spPr>
          <a:xfrm>
            <a:off x="1214414" y="500042"/>
            <a:ext cx="5214974" cy="1470025"/>
          </a:xfrm>
        </p:spPr>
        <p:txBody>
          <a:bodyPr>
            <a:normAutofit/>
          </a:bodyPr>
          <a:lstStyle/>
          <a:p>
            <a:r>
              <a:rPr lang="es-CL" dirty="0" smtClean="0"/>
              <a:t>La </a:t>
            </a:r>
            <a:r>
              <a:rPr lang="es-CL" b="1" dirty="0" smtClean="0"/>
              <a:t>programación lineal</a:t>
            </a:r>
            <a:endParaRPr lang="es-CL" dirty="0"/>
          </a:p>
        </p:txBody>
      </p:sp>
      <p:sp>
        <p:nvSpPr>
          <p:cNvPr id="3" name="2 Subtítulo"/>
          <p:cNvSpPr>
            <a:spLocks noGrp="1"/>
          </p:cNvSpPr>
          <p:nvPr>
            <p:ph type="subTitle" idx="1"/>
          </p:nvPr>
        </p:nvSpPr>
        <p:spPr>
          <a:xfrm>
            <a:off x="928662" y="2428868"/>
            <a:ext cx="6400800" cy="4071966"/>
          </a:xfrm>
        </p:spPr>
        <p:txBody>
          <a:bodyPr>
            <a:normAutofit fontScale="92500" lnSpcReduction="20000"/>
          </a:bodyPr>
          <a:lstStyle/>
          <a:p>
            <a:r>
              <a:rPr lang="es-CL" dirty="0" smtClean="0">
                <a:solidFill>
                  <a:schemeClr val="tx1"/>
                </a:solidFill>
              </a:rPr>
              <a:t>Es un procedimiento o algoritmo matemático mediante el cual se resuelve un problema </a:t>
            </a:r>
            <a:r>
              <a:rPr lang="es-CL" u="sng" dirty="0" smtClean="0">
                <a:solidFill>
                  <a:schemeClr val="tx1"/>
                </a:solidFill>
              </a:rPr>
              <a:t>indeterminado</a:t>
            </a:r>
            <a:r>
              <a:rPr lang="es-CL" dirty="0" smtClean="0">
                <a:solidFill>
                  <a:schemeClr val="tx1"/>
                </a:solidFill>
              </a:rPr>
              <a:t>, formulado a través de un sistema de inecuaciones lineales, optimizando la función objetivo.</a:t>
            </a:r>
          </a:p>
          <a:p>
            <a:endParaRPr lang="es-CL" dirty="0">
              <a:solidFill>
                <a:schemeClr val="tx1"/>
              </a:solidFill>
            </a:endParaRPr>
          </a:p>
          <a:p>
            <a:r>
              <a:rPr lang="es-CL" dirty="0" smtClean="0">
                <a:solidFill>
                  <a:schemeClr val="tx1"/>
                </a:solidFill>
              </a:rPr>
              <a:t>Objetivo optimizar (minimizar o maximizar) la función mediante una serie de restricciones que se expresaron como un sistema de inecuaciones lineales. </a:t>
            </a:r>
          </a:p>
          <a:p>
            <a:r>
              <a:rPr lang="es-CL" b="1" dirty="0" smtClean="0">
                <a:solidFill>
                  <a:schemeClr val="tx1"/>
                </a:solidFill>
              </a:rPr>
              <a:t>  </a:t>
            </a:r>
            <a:r>
              <a:rPr lang="es-CL" b="1" dirty="0" smtClean="0"/>
              <a:t>a11x1 + a12x2 +…+ a1nxn (&lt;) (&gt;) (=) b1</a:t>
            </a:r>
            <a:endParaRPr lang="es-CL" dirty="0" smtClean="0">
              <a:solidFill>
                <a:schemeClr val="tx1"/>
              </a:solidFill>
            </a:endParaRPr>
          </a:p>
          <a:p>
            <a:r>
              <a:rPr lang="es-CL" dirty="0" smtClean="0"/>
              <a:t>(microeconomía y la administración de empresas)</a:t>
            </a:r>
            <a:endParaRPr lang="es-CL" dirty="0">
              <a:solidFill>
                <a:schemeClr val="tx1"/>
              </a:solidFill>
            </a:endParaRPr>
          </a:p>
        </p:txBody>
      </p:sp>
    </p:spTree>
  </p:cSld>
  <p:clrMapOvr>
    <a:masterClrMapping/>
  </p:clrMapOvr>
  <p:transition>
    <p:cover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Aplicaciones</a:t>
            </a:r>
            <a:endParaRPr lang="es-CL" dirty="0"/>
          </a:p>
        </p:txBody>
      </p:sp>
      <p:sp>
        <p:nvSpPr>
          <p:cNvPr id="3" name="2 Marcador de contenido"/>
          <p:cNvSpPr>
            <a:spLocks noGrp="1"/>
          </p:cNvSpPr>
          <p:nvPr>
            <p:ph idx="1"/>
          </p:nvPr>
        </p:nvSpPr>
        <p:spPr/>
        <p:txBody>
          <a:bodyPr/>
          <a:lstStyle/>
          <a:p>
            <a:r>
              <a:rPr lang="es-CL" dirty="0" smtClean="0"/>
              <a:t>problemas prácticos de la investigación:</a:t>
            </a:r>
          </a:p>
          <a:p>
            <a:pPr marL="596646" indent="-514350">
              <a:buAutoNum type="arabicParenR"/>
            </a:pPr>
            <a:r>
              <a:rPr lang="es-CL" dirty="0" smtClean="0"/>
              <a:t>mezcla de alimentos.</a:t>
            </a:r>
          </a:p>
          <a:p>
            <a:pPr marL="596646" indent="-514350">
              <a:buAutoNum type="arabicParenR"/>
            </a:pPr>
            <a:r>
              <a:rPr lang="es-CL" dirty="0" smtClean="0"/>
              <a:t>la gestión de inventarios.</a:t>
            </a:r>
          </a:p>
          <a:p>
            <a:pPr marL="596646" indent="-514350">
              <a:buAutoNum type="arabicParenR"/>
            </a:pPr>
            <a:r>
              <a:rPr lang="es-CL" dirty="0" smtClean="0"/>
              <a:t>la cartera y la gestión de las finanzas</a:t>
            </a:r>
          </a:p>
          <a:p>
            <a:pPr marL="596646" indent="-514350">
              <a:buAutoNum type="arabicParenR"/>
            </a:pPr>
            <a:r>
              <a:rPr lang="es-CL" dirty="0" smtClean="0"/>
              <a:t>la asignación de recursos humanos y recursos de máquinas</a:t>
            </a:r>
          </a:p>
          <a:p>
            <a:pPr marL="596646" indent="-514350">
              <a:buAutoNum type="arabicParenR"/>
            </a:pPr>
            <a:r>
              <a:rPr lang="es-CL" dirty="0" smtClean="0"/>
              <a:t>la planificación de campañas de publicidad, etc.</a:t>
            </a:r>
          </a:p>
          <a:p>
            <a:endParaRPr lang="es-CL" dirty="0" smtClean="0"/>
          </a:p>
        </p:txBody>
      </p:sp>
      <p:pic>
        <p:nvPicPr>
          <p:cNvPr id="34818" name="Picture 2" descr="http://2.bp.blogspot.com/-PCCiD1zH6fk/T8veiBbtLtI/AAAAAAAABio/S5iOI3BK2Sg/s1600/32882lfinohwiun.jpg"/>
          <p:cNvPicPr>
            <a:picLocks noChangeAspect="1" noChangeArrowheads="1"/>
          </p:cNvPicPr>
          <p:nvPr/>
        </p:nvPicPr>
        <p:blipFill>
          <a:blip r:embed="rId2"/>
          <a:srcRect/>
          <a:stretch>
            <a:fillRect/>
          </a:stretch>
        </p:blipFill>
        <p:spPr bwMode="auto">
          <a:xfrm>
            <a:off x="5500694" y="357166"/>
            <a:ext cx="2928958" cy="962015"/>
          </a:xfrm>
          <a:prstGeom prst="rect">
            <a:avLst/>
          </a:prstGeom>
          <a:noFill/>
        </p:spPr>
      </p:pic>
    </p:spTree>
  </p:cSld>
  <p:clrMapOvr>
    <a:masterClrMapping/>
  </p:clrMapOvr>
  <p:transition>
    <p:cover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Método grafico o esquina.</a:t>
            </a:r>
            <a:endParaRPr lang="es-CL" dirty="0"/>
          </a:p>
        </p:txBody>
      </p:sp>
      <p:sp>
        <p:nvSpPr>
          <p:cNvPr id="3" name="2 Marcador de contenido"/>
          <p:cNvSpPr>
            <a:spLocks noGrp="1"/>
          </p:cNvSpPr>
          <p:nvPr>
            <p:ph idx="1"/>
          </p:nvPr>
        </p:nvSpPr>
        <p:spPr/>
        <p:txBody>
          <a:bodyPr>
            <a:normAutofit/>
          </a:bodyPr>
          <a:lstStyle/>
          <a:p>
            <a:r>
              <a:rPr lang="es-CL" dirty="0" smtClean="0"/>
              <a:t>Solo para resolución de problemas de 2 variables.</a:t>
            </a:r>
          </a:p>
          <a:p>
            <a:endParaRPr lang="es-CL" dirty="0" smtClean="0"/>
          </a:p>
          <a:p>
            <a:endParaRPr lang="es-CL" dirty="0" smtClean="0"/>
          </a:p>
          <a:p>
            <a:pPr marL="596646" indent="-514350">
              <a:buAutoNum type="arabicParenR"/>
            </a:pPr>
            <a:r>
              <a:rPr lang="es-CL" sz="2400" dirty="0" smtClean="0"/>
              <a:t>Graficar restricciones e identificar la región factible.</a:t>
            </a:r>
          </a:p>
          <a:p>
            <a:pPr marL="596646" indent="-514350">
              <a:buAutoNum type="arabicParenR"/>
            </a:pPr>
            <a:r>
              <a:rPr lang="es-CL" sz="2400" dirty="0" smtClean="0"/>
              <a:t>Determinan vértices de la función (esquinas o extremos).</a:t>
            </a:r>
          </a:p>
          <a:p>
            <a:pPr marL="596646" indent="-514350">
              <a:buAutoNum type="arabicParenR"/>
            </a:pPr>
            <a:r>
              <a:rPr lang="es-CL" sz="2400" dirty="0" smtClean="0"/>
              <a:t>Evaluar vértices en función objetivo y encontrar solución optima.</a:t>
            </a:r>
          </a:p>
        </p:txBody>
      </p:sp>
      <p:sp>
        <p:nvSpPr>
          <p:cNvPr id="4" name="1 Título"/>
          <p:cNvSpPr txBox="1">
            <a:spLocks/>
          </p:cNvSpPr>
          <p:nvPr/>
        </p:nvSpPr>
        <p:spPr>
          <a:xfrm>
            <a:off x="1357290" y="2500306"/>
            <a:ext cx="7498080"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CL" sz="32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Pasos generales para solución</a:t>
            </a:r>
            <a:endParaRPr kumimoji="0" lang="es-CL" sz="32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ransition>
    <p:cover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Ejercicio</a:t>
            </a:r>
            <a:endParaRPr lang="es-CL" dirty="0"/>
          </a:p>
        </p:txBody>
      </p:sp>
      <p:sp>
        <p:nvSpPr>
          <p:cNvPr id="3" name="2 Marcador de contenido"/>
          <p:cNvSpPr>
            <a:spLocks noGrp="1"/>
          </p:cNvSpPr>
          <p:nvPr>
            <p:ph idx="1"/>
          </p:nvPr>
        </p:nvSpPr>
        <p:spPr>
          <a:xfrm>
            <a:off x="1435608" y="1447800"/>
            <a:ext cx="7498080" cy="2552704"/>
          </a:xfrm>
        </p:spPr>
        <p:txBody>
          <a:bodyPr>
            <a:normAutofit fontScale="62500" lnSpcReduction="20000"/>
          </a:bodyPr>
          <a:lstStyle/>
          <a:p>
            <a:r>
              <a:rPr lang="es-CL" sz="3600" dirty="0" smtClean="0"/>
              <a:t>La compañía ACME ha decidido fabricar sólo dos productos de los cuatro que producía anteriormente, para lo cual necesita saber cuánto necesita producir de cada uno de ellos para maximizar la utilidad de la compañía.</a:t>
            </a:r>
          </a:p>
          <a:p>
            <a:pPr>
              <a:buNone/>
            </a:pPr>
            <a:r>
              <a:rPr lang="es-CL" sz="3600" dirty="0" smtClean="0"/>
              <a:t>     Los tiempos de producción, capacidad de producción y la utilidad de ambos productos se muestran a continuación en la siguiente tabla:</a:t>
            </a:r>
          </a:p>
          <a:p>
            <a:pPr>
              <a:buNone/>
            </a:pPr>
            <a:endParaRPr lang="es-CL" dirty="0"/>
          </a:p>
        </p:txBody>
      </p:sp>
      <p:pic>
        <p:nvPicPr>
          <p:cNvPr id="1027" name="Picture 3"/>
          <p:cNvPicPr>
            <a:picLocks noChangeAspect="1" noChangeArrowheads="1"/>
          </p:cNvPicPr>
          <p:nvPr/>
        </p:nvPicPr>
        <p:blipFill>
          <a:blip r:embed="rId2"/>
          <a:srcRect/>
          <a:stretch>
            <a:fillRect/>
          </a:stretch>
        </p:blipFill>
        <p:spPr bwMode="auto">
          <a:xfrm>
            <a:off x="1142976" y="3714752"/>
            <a:ext cx="4786346" cy="2428892"/>
          </a:xfrm>
          <a:prstGeom prst="rect">
            <a:avLst/>
          </a:prstGeom>
          <a:noFill/>
          <a:ln w="9525">
            <a:noFill/>
            <a:miter lim="800000"/>
            <a:headEnd/>
            <a:tailEnd/>
          </a:ln>
          <a:effectLst/>
        </p:spPr>
      </p:pic>
      <p:sp>
        <p:nvSpPr>
          <p:cNvPr id="6" name="5 Elipse"/>
          <p:cNvSpPr/>
          <p:nvPr/>
        </p:nvSpPr>
        <p:spPr>
          <a:xfrm>
            <a:off x="714348" y="5643578"/>
            <a:ext cx="5214974" cy="571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cSld>
  <p:clrMapOvr>
    <a:masterClrMapping/>
  </p:clrMapOvr>
  <p:transition>
    <p:cover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Paso 1</a:t>
            </a:r>
            <a:r>
              <a:rPr lang="es-CL" sz="2700" dirty="0" smtClean="0"/>
              <a:t>(Graficar restricciones e identificar la región factible).</a:t>
            </a:r>
            <a:endParaRPr lang="es-CL" dirty="0"/>
          </a:p>
        </p:txBody>
      </p:sp>
      <p:sp>
        <p:nvSpPr>
          <p:cNvPr id="3" name="2 Marcador de contenido"/>
          <p:cNvSpPr>
            <a:spLocks noGrp="1"/>
          </p:cNvSpPr>
          <p:nvPr>
            <p:ph idx="1"/>
          </p:nvPr>
        </p:nvSpPr>
        <p:spPr>
          <a:xfrm>
            <a:off x="1435608" y="1447800"/>
            <a:ext cx="7498080" cy="3481398"/>
          </a:xfrm>
        </p:spPr>
        <p:txBody>
          <a:bodyPr/>
          <a:lstStyle/>
          <a:p>
            <a:pPr>
              <a:buNone/>
            </a:pPr>
            <a:r>
              <a:rPr lang="es-CL" dirty="0" smtClean="0"/>
              <a:t>Establecer eje a representar cada variables</a:t>
            </a:r>
            <a:endParaRPr lang="es-CL" dirty="0"/>
          </a:p>
        </p:txBody>
      </p:sp>
      <p:cxnSp>
        <p:nvCxnSpPr>
          <p:cNvPr id="5" name="4 Conector recto de flecha"/>
          <p:cNvCxnSpPr/>
          <p:nvPr/>
        </p:nvCxnSpPr>
        <p:spPr>
          <a:xfrm rot="5400000" flipH="1" flipV="1">
            <a:off x="1285852" y="3345420"/>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2143108" y="4202676"/>
            <a:ext cx="200026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1857357" y="3059668"/>
            <a:ext cx="285751" cy="369332"/>
          </a:xfrm>
          <a:prstGeom prst="rect">
            <a:avLst/>
          </a:prstGeom>
          <a:noFill/>
        </p:spPr>
        <p:txBody>
          <a:bodyPr wrap="square" rtlCol="0">
            <a:spAutoFit/>
          </a:bodyPr>
          <a:lstStyle/>
          <a:p>
            <a:r>
              <a:rPr lang="es-CL" dirty="0" smtClean="0"/>
              <a:t>S</a:t>
            </a:r>
            <a:endParaRPr lang="es-CL" dirty="0"/>
          </a:p>
        </p:txBody>
      </p:sp>
      <p:sp>
        <p:nvSpPr>
          <p:cNvPr id="9" name="8 CuadroTexto"/>
          <p:cNvSpPr txBox="1"/>
          <p:nvPr/>
        </p:nvSpPr>
        <p:spPr>
          <a:xfrm>
            <a:off x="2786050" y="4416990"/>
            <a:ext cx="285751" cy="369332"/>
          </a:xfrm>
          <a:prstGeom prst="rect">
            <a:avLst/>
          </a:prstGeom>
          <a:noFill/>
        </p:spPr>
        <p:txBody>
          <a:bodyPr wrap="square" rtlCol="0">
            <a:spAutoFit/>
          </a:bodyPr>
          <a:lstStyle/>
          <a:p>
            <a:r>
              <a:rPr lang="es-CL" dirty="0" smtClean="0"/>
              <a:t>M</a:t>
            </a:r>
            <a:endParaRPr lang="es-CL" dirty="0"/>
          </a:p>
        </p:txBody>
      </p:sp>
      <p:sp>
        <p:nvSpPr>
          <p:cNvPr id="10" name="9 CuadroTexto"/>
          <p:cNvSpPr txBox="1"/>
          <p:nvPr/>
        </p:nvSpPr>
        <p:spPr>
          <a:xfrm>
            <a:off x="4214810" y="4071942"/>
            <a:ext cx="285751" cy="369332"/>
          </a:xfrm>
          <a:prstGeom prst="rect">
            <a:avLst/>
          </a:prstGeom>
          <a:noFill/>
        </p:spPr>
        <p:txBody>
          <a:bodyPr wrap="square" rtlCol="0">
            <a:spAutoFit/>
          </a:bodyPr>
          <a:lstStyle/>
          <a:p>
            <a:r>
              <a:rPr lang="es-CL" dirty="0" smtClean="0"/>
              <a:t>x</a:t>
            </a:r>
            <a:endParaRPr lang="es-CL" dirty="0"/>
          </a:p>
        </p:txBody>
      </p:sp>
      <p:sp>
        <p:nvSpPr>
          <p:cNvPr id="11" name="10 CuadroTexto"/>
          <p:cNvSpPr txBox="1"/>
          <p:nvPr/>
        </p:nvSpPr>
        <p:spPr>
          <a:xfrm>
            <a:off x="2000232" y="2071678"/>
            <a:ext cx="285751" cy="369332"/>
          </a:xfrm>
          <a:prstGeom prst="rect">
            <a:avLst/>
          </a:prstGeom>
          <a:noFill/>
        </p:spPr>
        <p:txBody>
          <a:bodyPr wrap="square" rtlCol="0">
            <a:spAutoFit/>
          </a:bodyPr>
          <a:lstStyle/>
          <a:p>
            <a:r>
              <a:rPr lang="es-CL" dirty="0" smtClean="0"/>
              <a:t>y</a:t>
            </a:r>
            <a:endParaRPr lang="es-CL" dirty="0"/>
          </a:p>
        </p:txBody>
      </p:sp>
      <p:pic>
        <p:nvPicPr>
          <p:cNvPr id="12" name="Picture 3"/>
          <p:cNvPicPr>
            <a:picLocks noChangeAspect="1" noChangeArrowheads="1"/>
          </p:cNvPicPr>
          <p:nvPr/>
        </p:nvPicPr>
        <p:blipFill>
          <a:blip r:embed="rId2"/>
          <a:srcRect/>
          <a:stretch>
            <a:fillRect/>
          </a:stretch>
        </p:blipFill>
        <p:spPr bwMode="auto">
          <a:xfrm>
            <a:off x="5286380" y="2214554"/>
            <a:ext cx="3000396" cy="2143140"/>
          </a:xfrm>
          <a:prstGeom prst="rect">
            <a:avLst/>
          </a:prstGeom>
          <a:noFill/>
          <a:ln w="9525">
            <a:noFill/>
            <a:miter lim="800000"/>
            <a:headEnd/>
            <a:tailEnd/>
          </a:ln>
          <a:effectLst/>
        </p:spPr>
      </p:pic>
      <p:sp>
        <p:nvSpPr>
          <p:cNvPr id="14" name="13 CuadroTexto"/>
          <p:cNvSpPr txBox="1"/>
          <p:nvPr/>
        </p:nvSpPr>
        <p:spPr>
          <a:xfrm>
            <a:off x="1428728" y="4786322"/>
            <a:ext cx="3762377" cy="584775"/>
          </a:xfrm>
          <a:prstGeom prst="rect">
            <a:avLst/>
          </a:prstGeom>
          <a:noFill/>
        </p:spPr>
        <p:txBody>
          <a:bodyPr wrap="none" rtlCol="0">
            <a:spAutoFit/>
          </a:bodyPr>
          <a:lstStyle/>
          <a:p>
            <a:r>
              <a:rPr lang="es-CL" sz="3200" dirty="0" smtClean="0"/>
              <a:t>Sujeto a restricciones</a:t>
            </a:r>
          </a:p>
        </p:txBody>
      </p:sp>
      <p:sp>
        <p:nvSpPr>
          <p:cNvPr id="15" name="14 CuadroTexto"/>
          <p:cNvSpPr txBox="1"/>
          <p:nvPr/>
        </p:nvSpPr>
        <p:spPr>
          <a:xfrm>
            <a:off x="1857356" y="5429264"/>
            <a:ext cx="2286016" cy="923330"/>
          </a:xfrm>
          <a:prstGeom prst="rect">
            <a:avLst/>
          </a:prstGeom>
          <a:noFill/>
        </p:spPr>
        <p:txBody>
          <a:bodyPr wrap="square" rtlCol="0">
            <a:spAutoFit/>
          </a:bodyPr>
          <a:lstStyle/>
          <a:p>
            <a:r>
              <a:rPr lang="es-CL" dirty="0" smtClean="0"/>
              <a:t>11 S + 15M &lt;= 3500</a:t>
            </a:r>
          </a:p>
          <a:p>
            <a:r>
              <a:rPr lang="es-CL" dirty="0" smtClean="0"/>
              <a:t>3S + 6M &lt;= 1200</a:t>
            </a:r>
          </a:p>
          <a:p>
            <a:r>
              <a:rPr lang="es-CL" dirty="0" smtClean="0"/>
              <a:t>40S + 20M &lt;= 8000</a:t>
            </a:r>
            <a:endParaRPr lang="es-CL" dirty="0"/>
          </a:p>
        </p:txBody>
      </p:sp>
      <p:sp>
        <p:nvSpPr>
          <p:cNvPr id="13" name="12 Rectángulo"/>
          <p:cNvSpPr/>
          <p:nvPr/>
        </p:nvSpPr>
        <p:spPr>
          <a:xfrm>
            <a:off x="4572000" y="5286388"/>
            <a:ext cx="4572000" cy="369332"/>
          </a:xfrm>
          <a:prstGeom prst="rect">
            <a:avLst/>
          </a:prstGeom>
        </p:spPr>
        <p:txBody>
          <a:bodyPr>
            <a:spAutoFit/>
          </a:bodyPr>
          <a:lstStyle/>
          <a:p>
            <a:r>
              <a:rPr lang="es-CL" dirty="0" smtClean="0"/>
              <a:t>S,M &gt;=0</a:t>
            </a:r>
            <a:endParaRPr lang="es-CL" dirty="0"/>
          </a:p>
        </p:txBody>
      </p:sp>
    </p:spTree>
  </p:cSld>
  <p:clrMapOvr>
    <a:masterClrMapping/>
  </p:clrMapOvr>
  <p:transition>
    <p:cover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00166" y="428604"/>
            <a:ext cx="7498080" cy="4500594"/>
          </a:xfrm>
        </p:spPr>
        <p:txBody>
          <a:bodyPr/>
          <a:lstStyle/>
          <a:p>
            <a:pPr>
              <a:buNone/>
            </a:pPr>
            <a:r>
              <a:rPr lang="es-CL" dirty="0" smtClean="0"/>
              <a:t>A)11 S + 15M = 3500</a:t>
            </a:r>
          </a:p>
          <a:p>
            <a:pPr>
              <a:buNone/>
            </a:pPr>
            <a:r>
              <a:rPr lang="es-CL" dirty="0" smtClean="0"/>
              <a:t>B)3S + 6M =1200</a:t>
            </a:r>
          </a:p>
          <a:p>
            <a:pPr>
              <a:buNone/>
            </a:pPr>
            <a:r>
              <a:rPr lang="es-CL" dirty="0" smtClean="0"/>
              <a:t>C)40S + 20M=8000</a:t>
            </a:r>
          </a:p>
          <a:p>
            <a:endParaRPr lang="es-CL" dirty="0"/>
          </a:p>
        </p:txBody>
      </p:sp>
      <p:graphicFrame>
        <p:nvGraphicFramePr>
          <p:cNvPr id="5" name="4 Tabla"/>
          <p:cNvGraphicFramePr>
            <a:graphicFrameLocks noGrp="1"/>
          </p:cNvGraphicFramePr>
          <p:nvPr/>
        </p:nvGraphicFramePr>
        <p:xfrm>
          <a:off x="1357290" y="2357430"/>
          <a:ext cx="6096000" cy="2527463"/>
        </p:xfrm>
        <a:graphic>
          <a:graphicData uri="http://schemas.openxmlformats.org/drawingml/2006/table">
            <a:tbl>
              <a:tblPr firstRow="1" bandRow="1">
                <a:tableStyleId>{7DF18680-E054-41AD-8BC1-D1AEF772440D}</a:tableStyleId>
              </a:tblPr>
              <a:tblGrid>
                <a:gridCol w="2032000"/>
                <a:gridCol w="2032000"/>
                <a:gridCol w="2032000"/>
              </a:tblGrid>
              <a:tr h="607223">
                <a:tc>
                  <a:txBody>
                    <a:bodyPr/>
                    <a:lstStyle/>
                    <a:p>
                      <a:r>
                        <a:rPr lang="es-CL" dirty="0" smtClean="0"/>
                        <a:t>Letra</a:t>
                      </a:r>
                      <a:endParaRPr lang="es-CL" dirty="0"/>
                    </a:p>
                  </a:txBody>
                  <a:tcPr/>
                </a:tc>
                <a:tc>
                  <a:txBody>
                    <a:bodyPr/>
                    <a:lstStyle/>
                    <a:p>
                      <a:r>
                        <a:rPr lang="es-CL" dirty="0" smtClean="0"/>
                        <a:t>Remplazo</a:t>
                      </a:r>
                      <a:r>
                        <a:rPr lang="es-CL" baseline="0" dirty="0" smtClean="0"/>
                        <a:t>   1</a:t>
                      </a:r>
                      <a:endParaRPr lang="es-CL" dirty="0"/>
                    </a:p>
                  </a:txBody>
                  <a:tcPr/>
                </a:tc>
                <a:tc>
                  <a:txBody>
                    <a:bodyPr/>
                    <a:lstStyle/>
                    <a:p>
                      <a:r>
                        <a:rPr lang="es-CL" dirty="0" smtClean="0"/>
                        <a:t>Remplazo 2</a:t>
                      </a:r>
                      <a:endParaRPr lang="es-CL" dirty="0"/>
                    </a:p>
                  </a:txBody>
                  <a:tcPr/>
                </a:tc>
              </a:tr>
              <a:tr h="607223">
                <a:tc>
                  <a:txBody>
                    <a:bodyPr/>
                    <a:lstStyle/>
                    <a:p>
                      <a:r>
                        <a:rPr lang="es-CL" dirty="0" smtClean="0"/>
                        <a:t>A  (restricción 1)</a:t>
                      </a:r>
                      <a:endParaRPr lang="es-CL" dirty="0"/>
                    </a:p>
                  </a:txBody>
                  <a:tcPr/>
                </a:tc>
                <a:tc>
                  <a:txBody>
                    <a:bodyPr/>
                    <a:lstStyle/>
                    <a:p>
                      <a:r>
                        <a:rPr lang="es-CL" dirty="0" smtClean="0"/>
                        <a:t>S=0         M=233.33 </a:t>
                      </a:r>
                      <a:endParaRPr lang="es-CL" dirty="0"/>
                    </a:p>
                  </a:txBody>
                  <a:tcPr/>
                </a:tc>
                <a:tc>
                  <a:txBody>
                    <a:bodyPr/>
                    <a:lstStyle/>
                    <a:p>
                      <a:r>
                        <a:rPr lang="es-CL" dirty="0" smtClean="0"/>
                        <a:t>M=0</a:t>
                      </a:r>
                    </a:p>
                    <a:p>
                      <a:r>
                        <a:rPr lang="es-CL" dirty="0" smtClean="0"/>
                        <a:t>S=318.18</a:t>
                      </a:r>
                      <a:endParaRPr lang="es-CL" dirty="0"/>
                    </a:p>
                  </a:txBody>
                  <a:tcPr/>
                </a:tc>
              </a:tr>
              <a:tr h="607223">
                <a:tc>
                  <a:txBody>
                    <a:bodyPr/>
                    <a:lstStyle/>
                    <a:p>
                      <a:r>
                        <a:rPr lang="es-CL" dirty="0" smtClean="0"/>
                        <a:t>B(restricción 2)</a:t>
                      </a:r>
                      <a:endParaRPr lang="es-CL" dirty="0"/>
                    </a:p>
                  </a:txBody>
                  <a:tcPr/>
                </a:tc>
                <a:tc>
                  <a:txBody>
                    <a:bodyPr/>
                    <a:lstStyle/>
                    <a:p>
                      <a:r>
                        <a:rPr lang="es-CL" dirty="0" smtClean="0"/>
                        <a:t>S=0</a:t>
                      </a:r>
                    </a:p>
                    <a:p>
                      <a:r>
                        <a:rPr lang="es-CL" dirty="0" smtClean="0"/>
                        <a:t>M=200</a:t>
                      </a:r>
                      <a:endParaRPr lang="es-CL" dirty="0"/>
                    </a:p>
                  </a:txBody>
                  <a:tcPr/>
                </a:tc>
                <a:tc>
                  <a:txBody>
                    <a:bodyPr/>
                    <a:lstStyle/>
                    <a:p>
                      <a:r>
                        <a:rPr lang="es-CL" dirty="0" smtClean="0"/>
                        <a:t>M=0</a:t>
                      </a:r>
                    </a:p>
                    <a:p>
                      <a:r>
                        <a:rPr lang="es-CL" dirty="0" smtClean="0"/>
                        <a:t>S=400</a:t>
                      </a:r>
                      <a:endParaRPr lang="es-CL" dirty="0"/>
                    </a:p>
                  </a:txBody>
                  <a:tcPr/>
                </a:tc>
              </a:tr>
              <a:tr h="607223">
                <a:tc>
                  <a:txBody>
                    <a:bodyPr/>
                    <a:lstStyle/>
                    <a:p>
                      <a:r>
                        <a:rPr lang="es-CL" dirty="0" smtClean="0"/>
                        <a:t>C(restricción 3)</a:t>
                      </a:r>
                      <a:endParaRPr lang="es-CL" dirty="0"/>
                    </a:p>
                  </a:txBody>
                  <a:tcPr/>
                </a:tc>
                <a:tc>
                  <a:txBody>
                    <a:bodyPr/>
                    <a:lstStyle/>
                    <a:p>
                      <a:r>
                        <a:rPr lang="es-CL" dirty="0" smtClean="0"/>
                        <a:t>S=0</a:t>
                      </a:r>
                    </a:p>
                    <a:p>
                      <a:r>
                        <a:rPr lang="es-CL" dirty="0" smtClean="0"/>
                        <a:t>M=400</a:t>
                      </a:r>
                      <a:endParaRPr lang="es-CL" dirty="0"/>
                    </a:p>
                  </a:txBody>
                  <a:tcPr/>
                </a:tc>
                <a:tc>
                  <a:txBody>
                    <a:bodyPr/>
                    <a:lstStyle/>
                    <a:p>
                      <a:r>
                        <a:rPr lang="es-CL" dirty="0" smtClean="0"/>
                        <a:t>M=0</a:t>
                      </a:r>
                    </a:p>
                    <a:p>
                      <a:r>
                        <a:rPr lang="es-CL" dirty="0" smtClean="0"/>
                        <a:t>S=200</a:t>
                      </a:r>
                      <a:endParaRPr lang="es-CL" dirty="0"/>
                    </a:p>
                  </a:txBody>
                  <a:tcPr/>
                </a:tc>
              </a:tr>
            </a:tbl>
          </a:graphicData>
        </a:graphic>
      </p:graphicFrame>
      <p:sp>
        <p:nvSpPr>
          <p:cNvPr id="6" name="5 CuadroTexto"/>
          <p:cNvSpPr txBox="1"/>
          <p:nvPr/>
        </p:nvSpPr>
        <p:spPr>
          <a:xfrm>
            <a:off x="1643042" y="4857760"/>
            <a:ext cx="2000264" cy="1569660"/>
          </a:xfrm>
          <a:prstGeom prst="rect">
            <a:avLst/>
          </a:prstGeom>
          <a:noFill/>
        </p:spPr>
        <p:txBody>
          <a:bodyPr wrap="square" rtlCol="0">
            <a:spAutoFit/>
          </a:bodyPr>
          <a:lstStyle/>
          <a:p>
            <a:r>
              <a:rPr lang="es-CL" sz="2400" dirty="0" smtClean="0"/>
              <a:t>Resolución </a:t>
            </a:r>
          </a:p>
          <a:p>
            <a:r>
              <a:rPr lang="es-CL" sz="2400" dirty="0" smtClean="0"/>
              <a:t>S=0    </a:t>
            </a:r>
          </a:p>
          <a:p>
            <a:endParaRPr lang="es-CL" sz="24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a:p>
            <a:endParaRPr lang="es-CL" sz="24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7" name="6 Rectángulo"/>
          <p:cNvSpPr/>
          <p:nvPr/>
        </p:nvSpPr>
        <p:spPr>
          <a:xfrm>
            <a:off x="2857488" y="5214950"/>
            <a:ext cx="4572000" cy="1384995"/>
          </a:xfrm>
          <a:prstGeom prst="rect">
            <a:avLst/>
          </a:prstGeom>
        </p:spPr>
        <p:txBody>
          <a:bodyPr wrap="square">
            <a:spAutoFit/>
          </a:bodyPr>
          <a:lstStyle/>
          <a:p>
            <a:r>
              <a:rPr lang="es-CL" sz="2800" dirty="0" smtClean="0"/>
              <a:t>11*0 +15M=3500</a:t>
            </a:r>
          </a:p>
          <a:p>
            <a:r>
              <a:rPr lang="es-CL" sz="2800" dirty="0" smtClean="0"/>
              <a:t>M=3500/15</a:t>
            </a:r>
          </a:p>
          <a:p>
            <a:r>
              <a:rPr lang="es-CL" sz="2800" dirty="0" smtClean="0"/>
              <a:t>M=233,33</a:t>
            </a:r>
            <a:endParaRPr lang="es-CL" dirty="0" smtClean="0"/>
          </a:p>
        </p:txBody>
      </p:sp>
      <p:sp>
        <p:nvSpPr>
          <p:cNvPr id="12" name="11 CuadroTexto"/>
          <p:cNvSpPr txBox="1"/>
          <p:nvPr/>
        </p:nvSpPr>
        <p:spPr>
          <a:xfrm>
            <a:off x="5715008" y="5643578"/>
            <a:ext cx="3071833" cy="923330"/>
          </a:xfrm>
          <a:prstGeom prst="rect">
            <a:avLst/>
          </a:prstGeom>
          <a:noFill/>
        </p:spPr>
        <p:txBody>
          <a:bodyPr wrap="square" rtlCol="0">
            <a:spAutoFit/>
          </a:bodyPr>
          <a:lstStyle/>
          <a:p>
            <a:r>
              <a:rPr lang="es-CL" dirty="0" smtClean="0"/>
              <a:t>Si no se producen sillas en la etapa de cortado podemos cortar hasta 233.33 mesas</a:t>
            </a:r>
            <a:endParaRPr lang="es-CL" dirty="0"/>
          </a:p>
        </p:txBody>
      </p:sp>
    </p:spTree>
  </p:cSld>
  <p:clrMapOvr>
    <a:masterClrMapping/>
  </p:clrMapOvr>
  <p:transition>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Graficando restricciones</a:t>
            </a:r>
            <a:endParaRPr lang="es-CL" dirty="0"/>
          </a:p>
        </p:txBody>
      </p:sp>
      <p:graphicFrame>
        <p:nvGraphicFramePr>
          <p:cNvPr id="4" name="3 Tabla"/>
          <p:cNvGraphicFramePr>
            <a:graphicFrameLocks noGrp="1"/>
          </p:cNvGraphicFramePr>
          <p:nvPr/>
        </p:nvGraphicFramePr>
        <p:xfrm>
          <a:off x="1357290" y="1285860"/>
          <a:ext cx="6096000" cy="1714512"/>
        </p:xfrm>
        <a:graphic>
          <a:graphicData uri="http://schemas.openxmlformats.org/drawingml/2006/table">
            <a:tbl>
              <a:tblPr firstRow="1" bandRow="1">
                <a:tableStyleId>{7DF18680-E054-41AD-8BC1-D1AEF772440D}</a:tableStyleId>
              </a:tblPr>
              <a:tblGrid>
                <a:gridCol w="2032000"/>
                <a:gridCol w="2032000"/>
                <a:gridCol w="2032000"/>
              </a:tblGrid>
              <a:tr h="428628">
                <a:tc>
                  <a:txBody>
                    <a:bodyPr/>
                    <a:lstStyle/>
                    <a:p>
                      <a:r>
                        <a:rPr lang="es-CL" dirty="0" smtClean="0"/>
                        <a:t>Letra</a:t>
                      </a:r>
                      <a:endParaRPr lang="es-CL" dirty="0"/>
                    </a:p>
                  </a:txBody>
                  <a:tcPr/>
                </a:tc>
                <a:tc>
                  <a:txBody>
                    <a:bodyPr/>
                    <a:lstStyle/>
                    <a:p>
                      <a:r>
                        <a:rPr lang="es-CL" dirty="0" smtClean="0"/>
                        <a:t>M</a:t>
                      </a:r>
                      <a:endParaRPr lang="es-CL" dirty="0"/>
                    </a:p>
                  </a:txBody>
                  <a:tcPr/>
                </a:tc>
                <a:tc>
                  <a:txBody>
                    <a:bodyPr/>
                    <a:lstStyle/>
                    <a:p>
                      <a:r>
                        <a:rPr lang="es-CL" dirty="0" smtClean="0"/>
                        <a:t>S</a:t>
                      </a:r>
                      <a:endParaRPr lang="es-CL" dirty="0"/>
                    </a:p>
                  </a:txBody>
                  <a:tcPr/>
                </a:tc>
              </a:tr>
              <a:tr h="428628">
                <a:tc>
                  <a:txBody>
                    <a:bodyPr/>
                    <a:lstStyle/>
                    <a:p>
                      <a:r>
                        <a:rPr lang="es-CL" dirty="0" smtClean="0"/>
                        <a:t>Restricción 1</a:t>
                      </a:r>
                      <a:endParaRPr lang="es-CL" dirty="0"/>
                    </a:p>
                  </a:txBody>
                  <a:tcPr/>
                </a:tc>
                <a:tc>
                  <a:txBody>
                    <a:bodyPr/>
                    <a:lstStyle/>
                    <a:p>
                      <a:r>
                        <a:rPr lang="es-CL" dirty="0" smtClean="0"/>
                        <a:t>233.33 </a:t>
                      </a:r>
                      <a:endParaRPr lang="es-CL" dirty="0"/>
                    </a:p>
                  </a:txBody>
                  <a:tcPr/>
                </a:tc>
                <a:tc>
                  <a:txBody>
                    <a:bodyPr/>
                    <a:lstStyle/>
                    <a:p>
                      <a:r>
                        <a:rPr lang="es-CL" dirty="0" smtClean="0"/>
                        <a:t>318.18</a:t>
                      </a:r>
                      <a:endParaRPr lang="es-CL" dirty="0"/>
                    </a:p>
                  </a:txBody>
                  <a:tcPr/>
                </a:tc>
              </a:tr>
              <a:tr h="428628">
                <a:tc>
                  <a:txBody>
                    <a:bodyPr/>
                    <a:lstStyle/>
                    <a:p>
                      <a:r>
                        <a:rPr lang="es-CL" dirty="0" smtClean="0"/>
                        <a:t>Restricción 2</a:t>
                      </a:r>
                      <a:endParaRPr lang="es-CL" dirty="0"/>
                    </a:p>
                  </a:txBody>
                  <a:tcPr/>
                </a:tc>
                <a:tc>
                  <a:txBody>
                    <a:bodyPr/>
                    <a:lstStyle/>
                    <a:p>
                      <a:r>
                        <a:rPr lang="es-CL" dirty="0" smtClean="0"/>
                        <a:t>200</a:t>
                      </a:r>
                      <a:endParaRPr lang="es-CL" dirty="0"/>
                    </a:p>
                  </a:txBody>
                  <a:tcPr/>
                </a:tc>
                <a:tc>
                  <a:txBody>
                    <a:bodyPr/>
                    <a:lstStyle/>
                    <a:p>
                      <a:r>
                        <a:rPr lang="es-CL" dirty="0" smtClean="0"/>
                        <a:t>400</a:t>
                      </a:r>
                      <a:endParaRPr lang="es-CL" dirty="0"/>
                    </a:p>
                  </a:txBody>
                  <a:tcPr/>
                </a:tc>
              </a:tr>
              <a:tr h="428628">
                <a:tc>
                  <a:txBody>
                    <a:bodyPr/>
                    <a:lstStyle/>
                    <a:p>
                      <a:r>
                        <a:rPr lang="es-CL" dirty="0" smtClean="0"/>
                        <a:t>Restricción 3</a:t>
                      </a:r>
                      <a:endParaRPr lang="es-CL" dirty="0"/>
                    </a:p>
                  </a:txBody>
                  <a:tcPr/>
                </a:tc>
                <a:tc>
                  <a:txBody>
                    <a:bodyPr/>
                    <a:lstStyle/>
                    <a:p>
                      <a:r>
                        <a:rPr lang="es-CL" dirty="0" smtClean="0"/>
                        <a:t>400</a:t>
                      </a:r>
                      <a:endParaRPr lang="es-CL" dirty="0"/>
                    </a:p>
                  </a:txBody>
                  <a:tcPr/>
                </a:tc>
                <a:tc>
                  <a:txBody>
                    <a:bodyPr/>
                    <a:lstStyle/>
                    <a:p>
                      <a:r>
                        <a:rPr lang="es-CL" dirty="0" smtClean="0"/>
                        <a:t>200</a:t>
                      </a:r>
                      <a:endParaRPr lang="es-CL" dirty="0"/>
                    </a:p>
                  </a:txBody>
                  <a:tcPr/>
                </a:tc>
              </a:tr>
            </a:tbl>
          </a:graphicData>
        </a:graphic>
      </p:graphicFrame>
      <p:cxnSp>
        <p:nvCxnSpPr>
          <p:cNvPr id="10" name="9 Conector recto de flecha"/>
          <p:cNvCxnSpPr/>
          <p:nvPr/>
        </p:nvCxnSpPr>
        <p:spPr>
          <a:xfrm>
            <a:off x="1715274" y="6286520"/>
            <a:ext cx="4856990"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3" name="12 Conector recto de flecha"/>
          <p:cNvCxnSpPr/>
          <p:nvPr/>
        </p:nvCxnSpPr>
        <p:spPr>
          <a:xfrm rot="5400000" flipH="1" flipV="1">
            <a:off x="142844" y="4714090"/>
            <a:ext cx="314327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4" name="13 CuadroTexto"/>
          <p:cNvSpPr txBox="1"/>
          <p:nvPr/>
        </p:nvSpPr>
        <p:spPr>
          <a:xfrm>
            <a:off x="6429388" y="3500438"/>
            <a:ext cx="2357454"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s-CL" dirty="0" smtClean="0"/>
              <a:t>Se busca maximizar la función</a:t>
            </a:r>
          </a:p>
          <a:p>
            <a:r>
              <a:rPr lang="es-CL" dirty="0" smtClean="0"/>
              <a:t>150 S+ 750 M</a:t>
            </a:r>
          </a:p>
          <a:p>
            <a:r>
              <a:rPr lang="es-CL" dirty="0" smtClean="0"/>
              <a:t>S,M &gt;=0</a:t>
            </a:r>
            <a:endParaRPr lang="es-CL" dirty="0"/>
          </a:p>
        </p:txBody>
      </p:sp>
      <p:sp>
        <p:nvSpPr>
          <p:cNvPr id="15" name="14 CuadroTexto"/>
          <p:cNvSpPr txBox="1"/>
          <p:nvPr/>
        </p:nvSpPr>
        <p:spPr>
          <a:xfrm>
            <a:off x="1214414" y="4714884"/>
            <a:ext cx="290464" cy="369332"/>
          </a:xfrm>
          <a:prstGeom prst="rect">
            <a:avLst/>
          </a:prstGeom>
          <a:noFill/>
        </p:spPr>
        <p:txBody>
          <a:bodyPr wrap="none" rtlCol="0">
            <a:spAutoFit/>
          </a:bodyPr>
          <a:lstStyle/>
          <a:p>
            <a:r>
              <a:rPr lang="es-CL" dirty="0" smtClean="0"/>
              <a:t>S</a:t>
            </a:r>
            <a:endParaRPr lang="es-CL" dirty="0"/>
          </a:p>
        </p:txBody>
      </p:sp>
      <p:sp>
        <p:nvSpPr>
          <p:cNvPr id="16" name="15 CuadroTexto"/>
          <p:cNvSpPr txBox="1"/>
          <p:nvPr/>
        </p:nvSpPr>
        <p:spPr>
          <a:xfrm>
            <a:off x="4071934" y="6357958"/>
            <a:ext cx="364202" cy="369332"/>
          </a:xfrm>
          <a:prstGeom prst="rect">
            <a:avLst/>
          </a:prstGeom>
          <a:noFill/>
        </p:spPr>
        <p:txBody>
          <a:bodyPr wrap="none" rtlCol="0">
            <a:spAutoFit/>
          </a:bodyPr>
          <a:lstStyle/>
          <a:p>
            <a:r>
              <a:rPr lang="es-CL" dirty="0" smtClean="0"/>
              <a:t>M</a:t>
            </a:r>
            <a:endParaRPr lang="es-CL" dirty="0"/>
          </a:p>
        </p:txBody>
      </p:sp>
      <p:sp>
        <p:nvSpPr>
          <p:cNvPr id="17" name="16 Elipse"/>
          <p:cNvSpPr/>
          <p:nvPr/>
        </p:nvSpPr>
        <p:spPr>
          <a:xfrm>
            <a:off x="1643042" y="435769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8" name="17 Elipse"/>
          <p:cNvSpPr/>
          <p:nvPr/>
        </p:nvSpPr>
        <p:spPr>
          <a:xfrm>
            <a:off x="3500430" y="621508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9" name="18 CuadroTexto"/>
          <p:cNvSpPr txBox="1"/>
          <p:nvPr/>
        </p:nvSpPr>
        <p:spPr>
          <a:xfrm>
            <a:off x="857224" y="4214818"/>
            <a:ext cx="813043" cy="369332"/>
          </a:xfrm>
          <a:prstGeom prst="rect">
            <a:avLst/>
          </a:prstGeom>
          <a:noFill/>
        </p:spPr>
        <p:txBody>
          <a:bodyPr wrap="none" rtlCol="0">
            <a:spAutoFit/>
          </a:bodyPr>
          <a:lstStyle/>
          <a:p>
            <a:r>
              <a:rPr lang="es-CL" dirty="0" smtClean="0"/>
              <a:t>318.18</a:t>
            </a:r>
            <a:endParaRPr lang="es-CL" dirty="0"/>
          </a:p>
        </p:txBody>
      </p:sp>
      <p:sp>
        <p:nvSpPr>
          <p:cNvPr id="20" name="19 CuadroTexto"/>
          <p:cNvSpPr txBox="1"/>
          <p:nvPr/>
        </p:nvSpPr>
        <p:spPr>
          <a:xfrm>
            <a:off x="3143240" y="6286520"/>
            <a:ext cx="813043" cy="369332"/>
          </a:xfrm>
          <a:prstGeom prst="rect">
            <a:avLst/>
          </a:prstGeom>
          <a:noFill/>
        </p:spPr>
        <p:txBody>
          <a:bodyPr wrap="none" rtlCol="0">
            <a:spAutoFit/>
          </a:bodyPr>
          <a:lstStyle/>
          <a:p>
            <a:r>
              <a:rPr lang="es-CL" dirty="0" smtClean="0"/>
              <a:t>233.33</a:t>
            </a:r>
            <a:endParaRPr lang="es-CL" dirty="0"/>
          </a:p>
        </p:txBody>
      </p:sp>
      <p:cxnSp>
        <p:nvCxnSpPr>
          <p:cNvPr id="22" name="21 Conector recto"/>
          <p:cNvCxnSpPr>
            <a:stCxn id="17" idx="5"/>
            <a:endCxn id="18" idx="0"/>
          </p:cNvCxnSpPr>
          <p:nvPr/>
        </p:nvCxnSpPr>
        <p:spPr>
          <a:xfrm rot="16200000" flipH="1">
            <a:off x="1800713" y="4443927"/>
            <a:ext cx="1735436" cy="1806874"/>
          </a:xfrm>
          <a:prstGeom prst="line">
            <a:avLst/>
          </a:prstGeom>
        </p:spPr>
        <p:style>
          <a:lnRef idx="2">
            <a:schemeClr val="accent1"/>
          </a:lnRef>
          <a:fillRef idx="0">
            <a:schemeClr val="accent1"/>
          </a:fillRef>
          <a:effectRef idx="1">
            <a:schemeClr val="accent1"/>
          </a:effectRef>
          <a:fontRef idx="minor">
            <a:schemeClr val="tx1"/>
          </a:fontRef>
        </p:style>
      </p:cxnSp>
      <p:sp>
        <p:nvSpPr>
          <p:cNvPr id="25" name="24 CuadroTexto"/>
          <p:cNvSpPr txBox="1"/>
          <p:nvPr/>
        </p:nvSpPr>
        <p:spPr>
          <a:xfrm>
            <a:off x="2346506" y="5072074"/>
            <a:ext cx="439544"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s-CL" dirty="0" smtClean="0"/>
              <a:t>R1</a:t>
            </a:r>
            <a:endParaRPr lang="es-CL" dirty="0"/>
          </a:p>
        </p:txBody>
      </p:sp>
      <p:sp>
        <p:nvSpPr>
          <p:cNvPr id="28" name="27 CuadroTexto"/>
          <p:cNvSpPr txBox="1"/>
          <p:nvPr/>
        </p:nvSpPr>
        <p:spPr>
          <a:xfrm>
            <a:off x="2643174" y="6286520"/>
            <a:ext cx="530915" cy="369332"/>
          </a:xfrm>
          <a:prstGeom prst="rect">
            <a:avLst/>
          </a:prstGeom>
          <a:noFill/>
        </p:spPr>
        <p:txBody>
          <a:bodyPr wrap="none" rtlCol="0">
            <a:spAutoFit/>
          </a:bodyPr>
          <a:lstStyle/>
          <a:p>
            <a:r>
              <a:rPr lang="es-CL" dirty="0" smtClean="0"/>
              <a:t>200</a:t>
            </a:r>
            <a:endParaRPr lang="es-CL" dirty="0"/>
          </a:p>
        </p:txBody>
      </p:sp>
      <p:sp>
        <p:nvSpPr>
          <p:cNvPr id="30" name="29 CuadroTexto"/>
          <p:cNvSpPr txBox="1"/>
          <p:nvPr/>
        </p:nvSpPr>
        <p:spPr>
          <a:xfrm>
            <a:off x="1071538" y="5000636"/>
            <a:ext cx="530915" cy="369332"/>
          </a:xfrm>
          <a:prstGeom prst="rect">
            <a:avLst/>
          </a:prstGeom>
          <a:noFill/>
        </p:spPr>
        <p:txBody>
          <a:bodyPr wrap="none" rtlCol="0">
            <a:spAutoFit/>
          </a:bodyPr>
          <a:lstStyle/>
          <a:p>
            <a:r>
              <a:rPr lang="es-CL" dirty="0" smtClean="0"/>
              <a:t>200</a:t>
            </a:r>
            <a:endParaRPr lang="es-CL" dirty="0"/>
          </a:p>
        </p:txBody>
      </p:sp>
      <p:sp>
        <p:nvSpPr>
          <p:cNvPr id="31" name="30 CuadroTexto"/>
          <p:cNvSpPr txBox="1"/>
          <p:nvPr/>
        </p:nvSpPr>
        <p:spPr>
          <a:xfrm>
            <a:off x="5214942" y="6286520"/>
            <a:ext cx="530915" cy="369332"/>
          </a:xfrm>
          <a:prstGeom prst="rect">
            <a:avLst/>
          </a:prstGeom>
          <a:noFill/>
        </p:spPr>
        <p:txBody>
          <a:bodyPr wrap="none" rtlCol="0">
            <a:spAutoFit/>
          </a:bodyPr>
          <a:lstStyle/>
          <a:p>
            <a:r>
              <a:rPr lang="es-CL" dirty="0" smtClean="0"/>
              <a:t>400</a:t>
            </a:r>
            <a:endParaRPr lang="es-CL" dirty="0"/>
          </a:p>
        </p:txBody>
      </p:sp>
      <p:sp>
        <p:nvSpPr>
          <p:cNvPr id="32" name="31 CuadroTexto"/>
          <p:cNvSpPr txBox="1"/>
          <p:nvPr/>
        </p:nvSpPr>
        <p:spPr>
          <a:xfrm>
            <a:off x="1000100" y="3500438"/>
            <a:ext cx="530915" cy="369332"/>
          </a:xfrm>
          <a:prstGeom prst="rect">
            <a:avLst/>
          </a:prstGeom>
          <a:noFill/>
        </p:spPr>
        <p:txBody>
          <a:bodyPr wrap="none" rtlCol="0">
            <a:spAutoFit/>
          </a:bodyPr>
          <a:lstStyle/>
          <a:p>
            <a:r>
              <a:rPr lang="es-CL" dirty="0" smtClean="0"/>
              <a:t>400</a:t>
            </a:r>
            <a:endParaRPr lang="es-CL" dirty="0"/>
          </a:p>
        </p:txBody>
      </p:sp>
      <p:cxnSp>
        <p:nvCxnSpPr>
          <p:cNvPr id="34" name="33 Conector recto"/>
          <p:cNvCxnSpPr>
            <a:endCxn id="50" idx="0"/>
          </p:cNvCxnSpPr>
          <p:nvPr/>
        </p:nvCxnSpPr>
        <p:spPr>
          <a:xfrm>
            <a:off x="1678760" y="5143513"/>
            <a:ext cx="3750496" cy="1071569"/>
          </a:xfrm>
          <a:prstGeom prst="line">
            <a:avLst/>
          </a:prstGeom>
        </p:spPr>
        <p:style>
          <a:lnRef idx="2">
            <a:schemeClr val="accent5"/>
          </a:lnRef>
          <a:fillRef idx="0">
            <a:schemeClr val="accent5"/>
          </a:fillRef>
          <a:effectRef idx="1">
            <a:schemeClr val="accent5"/>
          </a:effectRef>
          <a:fontRef idx="minor">
            <a:schemeClr val="tx1"/>
          </a:fontRef>
        </p:style>
      </p:cxnSp>
      <p:sp>
        <p:nvSpPr>
          <p:cNvPr id="48" name="47 Elipse"/>
          <p:cNvSpPr/>
          <p:nvPr/>
        </p:nvSpPr>
        <p:spPr>
          <a:xfrm>
            <a:off x="2928926" y="6215082"/>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L"/>
          </a:p>
        </p:txBody>
      </p:sp>
      <p:sp>
        <p:nvSpPr>
          <p:cNvPr id="49" name="48 Elipse"/>
          <p:cNvSpPr/>
          <p:nvPr/>
        </p:nvSpPr>
        <p:spPr>
          <a:xfrm>
            <a:off x="1643042" y="3643314"/>
            <a:ext cx="142876" cy="14287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L"/>
          </a:p>
        </p:txBody>
      </p:sp>
      <p:sp>
        <p:nvSpPr>
          <p:cNvPr id="50" name="49 Elipse"/>
          <p:cNvSpPr/>
          <p:nvPr/>
        </p:nvSpPr>
        <p:spPr>
          <a:xfrm>
            <a:off x="5357818" y="6215082"/>
            <a:ext cx="142876" cy="14287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51" name="50 Elipse"/>
          <p:cNvSpPr/>
          <p:nvPr/>
        </p:nvSpPr>
        <p:spPr>
          <a:xfrm>
            <a:off x="1643042" y="5072074"/>
            <a:ext cx="142876" cy="142876"/>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L"/>
          </a:p>
        </p:txBody>
      </p:sp>
      <p:sp>
        <p:nvSpPr>
          <p:cNvPr id="52" name="51 CuadroTexto"/>
          <p:cNvSpPr txBox="1"/>
          <p:nvPr/>
        </p:nvSpPr>
        <p:spPr>
          <a:xfrm>
            <a:off x="3214678" y="5429264"/>
            <a:ext cx="439544"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s-CL" dirty="0" smtClean="0"/>
              <a:t>R3</a:t>
            </a:r>
            <a:endParaRPr lang="es-CL" dirty="0"/>
          </a:p>
        </p:txBody>
      </p:sp>
      <p:cxnSp>
        <p:nvCxnSpPr>
          <p:cNvPr id="54" name="53 Conector recto"/>
          <p:cNvCxnSpPr>
            <a:stCxn id="49" idx="5"/>
            <a:endCxn id="48" idx="0"/>
          </p:cNvCxnSpPr>
          <p:nvPr/>
        </p:nvCxnSpPr>
        <p:spPr>
          <a:xfrm rot="16200000" flipH="1">
            <a:off x="1157771" y="4372489"/>
            <a:ext cx="2449816" cy="1235370"/>
          </a:xfrm>
          <a:prstGeom prst="line">
            <a:avLst/>
          </a:prstGeom>
        </p:spPr>
        <p:style>
          <a:lnRef idx="2">
            <a:schemeClr val="accent3"/>
          </a:lnRef>
          <a:fillRef idx="0">
            <a:schemeClr val="accent3"/>
          </a:fillRef>
          <a:effectRef idx="1">
            <a:schemeClr val="accent3"/>
          </a:effectRef>
          <a:fontRef idx="minor">
            <a:schemeClr val="tx1"/>
          </a:fontRef>
        </p:style>
      </p:cxnSp>
      <p:sp>
        <p:nvSpPr>
          <p:cNvPr id="57" name="56 CuadroTexto"/>
          <p:cNvSpPr txBox="1"/>
          <p:nvPr/>
        </p:nvSpPr>
        <p:spPr>
          <a:xfrm>
            <a:off x="2500298" y="5643578"/>
            <a:ext cx="439544"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s-CL" dirty="0" smtClean="0"/>
              <a:t>R2</a:t>
            </a:r>
            <a:endParaRPr lang="es-CL" dirty="0"/>
          </a:p>
        </p:txBody>
      </p:sp>
      <p:sp>
        <p:nvSpPr>
          <p:cNvPr id="60" name="59 Rectángulo"/>
          <p:cNvSpPr/>
          <p:nvPr/>
        </p:nvSpPr>
        <p:spPr>
          <a:xfrm>
            <a:off x="6429388" y="4929198"/>
            <a:ext cx="2500314" cy="923330"/>
          </a:xfrm>
          <a:prstGeom prst="rect">
            <a:avLst/>
          </a:prstGeom>
        </p:spPr>
        <p:txBody>
          <a:bodyPr wrap="square">
            <a:spAutoFit/>
          </a:bodyPr>
          <a:lstStyle/>
          <a:p>
            <a:r>
              <a:rPr lang="es-CL" dirty="0" smtClean="0"/>
              <a:t>11 S + 15M &lt;= 3500</a:t>
            </a:r>
          </a:p>
          <a:p>
            <a:r>
              <a:rPr lang="es-CL" dirty="0" smtClean="0"/>
              <a:t>3S + 6M&lt; = 1200</a:t>
            </a:r>
          </a:p>
          <a:p>
            <a:r>
              <a:rPr lang="es-CL" dirty="0" smtClean="0"/>
              <a:t>40S </a:t>
            </a:r>
            <a:r>
              <a:rPr lang="es-CL" smtClean="0"/>
              <a:t>+ 20M&lt; </a:t>
            </a:r>
            <a:r>
              <a:rPr lang="es-CL" dirty="0" smtClean="0"/>
              <a:t>= 8000</a:t>
            </a:r>
            <a:endParaRPr lang="es-CL" dirty="0"/>
          </a:p>
        </p:txBody>
      </p:sp>
      <p:cxnSp>
        <p:nvCxnSpPr>
          <p:cNvPr id="62" name="61 Conector recto de flecha"/>
          <p:cNvCxnSpPr/>
          <p:nvPr/>
        </p:nvCxnSpPr>
        <p:spPr>
          <a:xfrm rot="10800000" flipV="1">
            <a:off x="1857356" y="5286388"/>
            <a:ext cx="285752" cy="21431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4" name="63 Conector recto de flecha"/>
          <p:cNvCxnSpPr/>
          <p:nvPr/>
        </p:nvCxnSpPr>
        <p:spPr>
          <a:xfrm rot="5400000">
            <a:off x="1893075" y="4822041"/>
            <a:ext cx="214314" cy="14287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6" name="65 Conector recto de flecha"/>
          <p:cNvCxnSpPr/>
          <p:nvPr/>
        </p:nvCxnSpPr>
        <p:spPr>
          <a:xfrm rot="5400000">
            <a:off x="1821637" y="4179099"/>
            <a:ext cx="214314" cy="142876"/>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ransition>
    <p:cover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aulina\Pictures\Captura.JPG"/>
          <p:cNvPicPr>
            <a:picLocks noChangeAspect="1" noChangeArrowheads="1"/>
          </p:cNvPicPr>
          <p:nvPr/>
        </p:nvPicPr>
        <p:blipFill>
          <a:blip r:embed="rId2"/>
          <a:srcRect/>
          <a:stretch>
            <a:fillRect/>
          </a:stretch>
        </p:blipFill>
        <p:spPr bwMode="auto">
          <a:xfrm>
            <a:off x="1714480" y="2047874"/>
            <a:ext cx="6643734" cy="4452959"/>
          </a:xfrm>
          <a:prstGeom prst="rect">
            <a:avLst/>
          </a:prstGeom>
          <a:noFill/>
        </p:spPr>
      </p:pic>
      <p:sp>
        <p:nvSpPr>
          <p:cNvPr id="2" name="1 Título"/>
          <p:cNvSpPr>
            <a:spLocks noGrp="1"/>
          </p:cNvSpPr>
          <p:nvPr>
            <p:ph type="title"/>
          </p:nvPr>
        </p:nvSpPr>
        <p:spPr/>
        <p:txBody>
          <a:bodyPr>
            <a:normAutofit/>
          </a:bodyPr>
          <a:lstStyle/>
          <a:p>
            <a:r>
              <a:rPr lang="es-CL" sz="3600" dirty="0" smtClean="0"/>
              <a:t>identificar la región factible</a:t>
            </a:r>
            <a:endParaRPr lang="es-CL" sz="3600" dirty="0"/>
          </a:p>
        </p:txBody>
      </p:sp>
      <p:sp>
        <p:nvSpPr>
          <p:cNvPr id="32" name="31 CuadroTexto"/>
          <p:cNvSpPr txBox="1"/>
          <p:nvPr/>
        </p:nvSpPr>
        <p:spPr>
          <a:xfrm>
            <a:off x="2357422" y="5214950"/>
            <a:ext cx="1552028" cy="369332"/>
          </a:xfrm>
          <a:prstGeom prst="rect">
            <a:avLst/>
          </a:prstGeom>
          <a:noFill/>
        </p:spPr>
        <p:txBody>
          <a:bodyPr wrap="none" rtlCol="0">
            <a:spAutoFit/>
          </a:bodyPr>
          <a:lstStyle/>
          <a:p>
            <a:r>
              <a:rPr lang="es-CL" dirty="0" smtClean="0"/>
              <a:t>Región factible</a:t>
            </a:r>
            <a:endParaRPr lang="es-CL" dirty="0"/>
          </a:p>
        </p:txBody>
      </p:sp>
      <p:sp>
        <p:nvSpPr>
          <p:cNvPr id="33" name="1 Título"/>
          <p:cNvSpPr txBox="1">
            <a:spLocks/>
          </p:cNvSpPr>
          <p:nvPr/>
        </p:nvSpPr>
        <p:spPr>
          <a:xfrm>
            <a:off x="1645920" y="1142984"/>
            <a:ext cx="7498080"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CL"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Paso</a:t>
            </a:r>
            <a:r>
              <a:rPr kumimoji="0" lang="es-CL" sz="2800" b="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2: encontrar puntos esquina</a:t>
            </a:r>
            <a:endParaRPr kumimoji="0" lang="es-CL"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34" name="33 Estrella de 5 puntas"/>
          <p:cNvSpPr/>
          <p:nvPr/>
        </p:nvSpPr>
        <p:spPr>
          <a:xfrm>
            <a:off x="2285984" y="4357694"/>
            <a:ext cx="357190"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5" name="34 Estrella de 5 puntas"/>
          <p:cNvSpPr/>
          <p:nvPr/>
        </p:nvSpPr>
        <p:spPr>
          <a:xfrm>
            <a:off x="3286116" y="4643446"/>
            <a:ext cx="357190"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0" name="39 Estrella de 5 puntas"/>
          <p:cNvSpPr/>
          <p:nvPr/>
        </p:nvSpPr>
        <p:spPr>
          <a:xfrm>
            <a:off x="2285984" y="5643578"/>
            <a:ext cx="428628"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40 Estrella de 5 puntas"/>
          <p:cNvSpPr/>
          <p:nvPr/>
        </p:nvSpPr>
        <p:spPr>
          <a:xfrm>
            <a:off x="3857620" y="5715016"/>
            <a:ext cx="357190"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2" name="41 CuadroTexto"/>
          <p:cNvSpPr txBox="1"/>
          <p:nvPr/>
        </p:nvSpPr>
        <p:spPr>
          <a:xfrm>
            <a:off x="3286116" y="2357430"/>
            <a:ext cx="2317622" cy="1477328"/>
          </a:xfrm>
          <a:prstGeom prst="rect">
            <a:avLst/>
          </a:prstGeom>
          <a:noFill/>
        </p:spPr>
        <p:txBody>
          <a:bodyPr wrap="none" rtlCol="0">
            <a:spAutoFit/>
          </a:bodyPr>
          <a:lstStyle/>
          <a:p>
            <a:r>
              <a:rPr lang="es-CL" dirty="0" smtClean="0"/>
              <a:t>Localizar coordenadas</a:t>
            </a:r>
          </a:p>
          <a:p>
            <a:endParaRPr lang="es-CL" dirty="0" smtClean="0"/>
          </a:p>
          <a:p>
            <a:r>
              <a:rPr lang="es-CL" dirty="0" smtClean="0"/>
              <a:t>Punto 1:  M=0 y S=0</a:t>
            </a:r>
          </a:p>
          <a:p>
            <a:r>
              <a:rPr lang="es-CL" dirty="0" smtClean="0"/>
              <a:t>Punto 2: M=0  y S=200</a:t>
            </a:r>
          </a:p>
          <a:p>
            <a:r>
              <a:rPr lang="es-CL" dirty="0" smtClean="0"/>
              <a:t>Punto 3: M=200 y S=0</a:t>
            </a:r>
            <a:endParaRPr lang="es-CL" dirty="0"/>
          </a:p>
        </p:txBody>
      </p:sp>
    </p:spTree>
  </p:cSld>
  <p:clrMapOvr>
    <a:masterClrMapping/>
  </p:clrMapOvr>
  <p:transition>
    <p:cover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353</TotalTime>
  <Words>984</Words>
  <Application>Microsoft Office PowerPoint</Application>
  <PresentationFormat>Presentación en pantalla (4:3)</PresentationFormat>
  <Paragraphs>259</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Solsticio</vt:lpstr>
      <vt:lpstr>Método grafico punto esquina</vt:lpstr>
      <vt:lpstr>La programación lineal</vt:lpstr>
      <vt:lpstr>Aplicaciones</vt:lpstr>
      <vt:lpstr>Método grafico o esquina.</vt:lpstr>
      <vt:lpstr>Ejercicio</vt:lpstr>
      <vt:lpstr>Paso 1(Graficar restricciones e identificar la región factible).</vt:lpstr>
      <vt:lpstr>Diapositiva 7</vt:lpstr>
      <vt:lpstr>Graficando restricciones</vt:lpstr>
      <vt:lpstr>identificar la región factible</vt:lpstr>
      <vt:lpstr>Encontrar punto faltante</vt:lpstr>
      <vt:lpstr>Paso 3(Evaluar vértices en función objetivo y encontrar solución optima). </vt:lpstr>
      <vt:lpstr>Sin solución</vt:lpstr>
      <vt:lpstr>Preguntas</vt:lpstr>
      <vt:lpstr>Ejercicio para clase</vt:lpstr>
      <vt:lpstr>Plantear formula a maximizar y restricciones.</vt:lpstr>
      <vt:lpstr>desarrollo</vt:lpstr>
      <vt:lpstr>Diapositiva 17</vt:lpstr>
      <vt:lpstr>Remplazar y evaluar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programación lineal</dc:title>
  <dc:creator>Paulina</dc:creator>
  <cp:lastModifiedBy>Keane</cp:lastModifiedBy>
  <cp:revision>42</cp:revision>
  <dcterms:created xsi:type="dcterms:W3CDTF">2014-10-25T03:41:43Z</dcterms:created>
  <dcterms:modified xsi:type="dcterms:W3CDTF">2014-10-29T18:47:02Z</dcterms:modified>
</cp:coreProperties>
</file>